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276" r:id="rId3"/>
    <p:sldId id="275" r:id="rId4"/>
    <p:sldId id="257" r:id="rId5"/>
    <p:sldId id="258" r:id="rId6"/>
    <p:sldId id="259" r:id="rId7"/>
    <p:sldId id="262" r:id="rId8"/>
    <p:sldId id="272" r:id="rId9"/>
    <p:sldId id="266" r:id="rId10"/>
    <p:sldId id="264" r:id="rId11"/>
    <p:sldId id="271" r:id="rId12"/>
    <p:sldId id="268" r:id="rId13"/>
    <p:sldId id="274" r:id="rId14"/>
    <p:sldId id="273" r:id="rId15"/>
    <p:sldId id="269" r:id="rId16"/>
    <p:sldId id="260" r:id="rId17"/>
    <p:sldId id="270" r:id="rId18"/>
    <p:sldId id="278" r:id="rId19"/>
    <p:sldId id="261" r:id="rId20"/>
    <p:sldId id="279" r:id="rId21"/>
    <p:sldId id="285" r:id="rId22"/>
    <p:sldId id="277" r:id="rId23"/>
    <p:sldId id="280" r:id="rId24"/>
    <p:sldId id="281" r:id="rId25"/>
    <p:sldId id="282" r:id="rId26"/>
    <p:sldId id="283" r:id="rId27"/>
    <p:sldId id="327" r:id="rId28"/>
    <p:sldId id="284" r:id="rId29"/>
    <p:sldId id="286" r:id="rId30"/>
    <p:sldId id="296" r:id="rId31"/>
    <p:sldId id="297" r:id="rId32"/>
    <p:sldId id="295" r:id="rId33"/>
    <p:sldId id="299" r:id="rId34"/>
    <p:sldId id="300" r:id="rId35"/>
    <p:sldId id="301" r:id="rId36"/>
    <p:sldId id="298" r:id="rId37"/>
    <p:sldId id="325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8" r:id="rId51"/>
    <p:sldId id="319" r:id="rId52"/>
    <p:sldId id="320" r:id="rId53"/>
    <p:sldId id="323" r:id="rId54"/>
    <p:sldId id="32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Deepak\Dropbox\CS110Fall2013\CourseMaterials\Data\Sales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C:\Users\Deepak\Dropbox\CS110Fall2013\CourseMaterials\Data\Death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C:\Users\Deepak\Dropbox\CS110Fall2013\CourseMaterials\Data\OlympicsMedal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C:\Users\Deepak\Dropbox\CS110Fall2013\CourseMaterials\Data\OlympicsMedal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2009 Sales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Domestic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1983</c:v>
                </c:pt>
                <c:pt idx="1">
                  <c:v>2343</c:v>
                </c:pt>
                <c:pt idx="2">
                  <c:v>2593</c:v>
                </c:pt>
                <c:pt idx="3">
                  <c:v>2283</c:v>
                </c:pt>
                <c:pt idx="4">
                  <c:v>2574</c:v>
                </c:pt>
                <c:pt idx="5">
                  <c:v>2838</c:v>
                </c:pt>
                <c:pt idx="6">
                  <c:v>2382</c:v>
                </c:pt>
                <c:pt idx="7">
                  <c:v>2634</c:v>
                </c:pt>
                <c:pt idx="8">
                  <c:v>2938</c:v>
                </c:pt>
                <c:pt idx="9">
                  <c:v>2739</c:v>
                </c:pt>
                <c:pt idx="10">
                  <c:v>2983</c:v>
                </c:pt>
                <c:pt idx="11">
                  <c:v>3413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International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Sheet1!$B$3:$M$3</c:f>
              <c:numCache>
                <c:formatCode>General</c:formatCode>
                <c:ptCount val="12"/>
                <c:pt idx="0">
                  <c:v>574</c:v>
                </c:pt>
                <c:pt idx="1">
                  <c:v>636</c:v>
                </c:pt>
                <c:pt idx="2">
                  <c:v>573</c:v>
                </c:pt>
                <c:pt idx="3">
                  <c:v>593</c:v>
                </c:pt>
                <c:pt idx="4">
                  <c:v>644</c:v>
                </c:pt>
                <c:pt idx="5">
                  <c:v>679</c:v>
                </c:pt>
                <c:pt idx="6">
                  <c:v>593</c:v>
                </c:pt>
                <c:pt idx="7">
                  <c:v>139</c:v>
                </c:pt>
                <c:pt idx="8">
                  <c:v>599</c:v>
                </c:pt>
                <c:pt idx="9">
                  <c:v>583</c:v>
                </c:pt>
                <c:pt idx="10">
                  <c:v>602</c:v>
                </c:pt>
                <c:pt idx="11">
                  <c:v>690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510784"/>
        <c:axId val="81512320"/>
      </c:lineChart>
      <c:catAx>
        <c:axId val="8151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12320"/>
        <c:crosses val="autoZero"/>
        <c:auto val="1"/>
        <c:lblAlgn val="ctr"/>
        <c:lblOffset val="100"/>
        <c:noMultiLvlLbl val="0"/>
      </c:catAx>
      <c:valAx>
        <c:axId val="81512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</a:t>
                </a:r>
                <a:r>
                  <a:rPr lang="en-US" baseline="0"/>
                  <a:t> $ (in thousands)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1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  <a:r>
              <a:rPr lang="en-US" sz="1200" b="1" baseline="0"/>
              <a:t> in 2007</a:t>
            </a:r>
            <a:endParaRPr lang="en-US" sz="1200" b="1"/>
          </a:p>
        </c:rich>
      </c:tx>
      <c:layout>
        <c:manualLayout>
          <c:xMode val="edge"/>
          <c:yMode val="edge"/>
          <c:x val="0.23514566929133859"/>
          <c:y val="2.777777777777777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306944"/>
        <c:axId val="82791040"/>
      </c:barChart>
      <c:catAx>
        <c:axId val="82306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91040"/>
        <c:crosses val="autoZero"/>
        <c:auto val="0"/>
        <c:lblAlgn val="ctr"/>
        <c:lblOffset val="100"/>
        <c:noMultiLvlLbl val="0"/>
      </c:catAx>
      <c:valAx>
        <c:axId val="8279104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30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  <a:r>
              <a:rPr lang="en-US" sz="1200" b="1" baseline="0"/>
              <a:t> in 2007</a:t>
            </a:r>
            <a:endParaRPr lang="en-US" sz="1200" b="1"/>
          </a:p>
        </c:rich>
      </c:tx>
      <c:layout>
        <c:manualLayout>
          <c:xMode val="edge"/>
          <c:yMode val="edge"/>
          <c:x val="0.23514566929133859"/>
          <c:y val="2.777777777777777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710912"/>
        <c:axId val="82712064"/>
      </c:barChart>
      <c:catAx>
        <c:axId val="82710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12064"/>
        <c:crosses val="autoZero"/>
        <c:auto val="0"/>
        <c:lblAlgn val="ctr"/>
        <c:lblOffset val="100"/>
        <c:noMultiLvlLbl val="0"/>
      </c:catAx>
      <c:valAx>
        <c:axId val="82712064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1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Total Deaths in America by Cause</a:t>
            </a:r>
            <a:r>
              <a:rPr lang="en-US" sz="1200" b="1" baseline="0"/>
              <a:t> in 2007</a:t>
            </a:r>
            <a:endParaRPr lang="en-US" sz="1200" b="1"/>
          </a:p>
        </c:rich>
      </c:tx>
      <c:layout>
        <c:manualLayout>
          <c:xMode val="edge"/>
          <c:yMode val="edge"/>
          <c:x val="0.23514566929133859"/>
          <c:y val="2.777777777777777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Heart Disease</c:v>
                </c:pt>
                <c:pt idx="1">
                  <c:v>Cancer</c:v>
                </c:pt>
                <c:pt idx="2">
                  <c:v>Stroke</c:v>
                </c:pt>
                <c:pt idx="3">
                  <c:v>Chronic Lower Respiratory Diseases</c:v>
                </c:pt>
                <c:pt idx="4">
                  <c:v>Accidents</c:v>
                </c:pt>
                <c:pt idx="5">
                  <c:v>Alzheimer's Disease</c:v>
                </c:pt>
                <c:pt idx="6">
                  <c:v>Diabetes</c:v>
                </c:pt>
                <c:pt idx="7">
                  <c:v>Influenza and Pneumonia</c:v>
                </c:pt>
                <c:pt idx="8">
                  <c:v>Nephritis and Nephrosis</c:v>
                </c:pt>
                <c:pt idx="9">
                  <c:v>Septicemia</c:v>
                </c:pt>
                <c:pt idx="10">
                  <c:v>Other Causes</c:v>
                </c:pt>
              </c:strCache>
            </c:strRef>
          </c:cat>
          <c:val>
            <c:numRef>
              <c:f>Sheet1!$C$2:$C$12</c:f>
              <c:numCache>
                <c:formatCode>0.00</c:formatCode>
                <c:ptCount val="11"/>
                <c:pt idx="0">
                  <c:v>25.418325279571171</c:v>
                </c:pt>
                <c:pt idx="1">
                  <c:v>23.223675090109715</c:v>
                </c:pt>
                <c:pt idx="2">
                  <c:v>5.6092473033099646</c:v>
                </c:pt>
                <c:pt idx="3">
                  <c:v>5.2780198307389661</c:v>
                </c:pt>
                <c:pt idx="4">
                  <c:v>5.1039892528485229</c:v>
                </c:pt>
                <c:pt idx="5">
                  <c:v>3.0792437385299904</c:v>
                </c:pt>
                <c:pt idx="6">
                  <c:v>2.9451518992355528</c:v>
                </c:pt>
                <c:pt idx="7">
                  <c:v>2.1750521514107288</c:v>
                </c:pt>
                <c:pt idx="8">
                  <c:v>1.9163993081686272</c:v>
                </c:pt>
                <c:pt idx="9">
                  <c:v>1.4369694089066687</c:v>
                </c:pt>
                <c:pt idx="10">
                  <c:v>23.813926737170092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713984"/>
        <c:axId val="82760448"/>
      </c:barChart>
      <c:catAx>
        <c:axId val="8271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60448"/>
        <c:crosses val="autoZero"/>
        <c:auto val="0"/>
        <c:lblAlgn val="ctr"/>
        <c:lblOffset val="100"/>
        <c:noMultiLvlLbl val="0"/>
      </c:catAx>
      <c:valAx>
        <c:axId val="82760448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1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Olympic Medals Tally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104</c:v>
                </c:pt>
                <c:pt idx="1">
                  <c:v>110</c:v>
                </c:pt>
                <c:pt idx="2">
                  <c:v>103</c:v>
                </c:pt>
                <c:pt idx="3">
                  <c:v>92</c:v>
                </c:pt>
                <c:pt idx="4">
                  <c:v>101</c:v>
                </c:pt>
                <c:pt idx="5">
                  <c:v>108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People's Republic of China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88</c:v>
                </c:pt>
                <c:pt idx="1">
                  <c:v>100</c:v>
                </c:pt>
                <c:pt idx="2">
                  <c:v>63</c:v>
                </c:pt>
                <c:pt idx="3">
                  <c:v>59</c:v>
                </c:pt>
                <c:pt idx="4">
                  <c:v>50</c:v>
                </c:pt>
                <c:pt idx="5">
                  <c:v>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Russian Federation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82</c:v>
                </c:pt>
                <c:pt idx="1">
                  <c:v>72</c:v>
                </c:pt>
                <c:pt idx="2">
                  <c:v>92</c:v>
                </c:pt>
                <c:pt idx="3">
                  <c:v>88</c:v>
                </c:pt>
                <c:pt idx="4">
                  <c:v>63</c:v>
                </c:pt>
                <c:pt idx="5">
                  <c:v>112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Great Britain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65</c:v>
                </c:pt>
                <c:pt idx="1">
                  <c:v>47</c:v>
                </c:pt>
                <c:pt idx="2">
                  <c:v>30</c:v>
                </c:pt>
                <c:pt idx="3">
                  <c:v>28</c:v>
                </c:pt>
                <c:pt idx="4">
                  <c:v>15</c:v>
                </c:pt>
                <c:pt idx="5">
                  <c:v>20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Australia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Sheet1!$B$6:$G$6</c:f>
              <c:numCache>
                <c:formatCode>General</c:formatCode>
                <c:ptCount val="6"/>
                <c:pt idx="0">
                  <c:v>35</c:v>
                </c:pt>
                <c:pt idx="1">
                  <c:v>46</c:v>
                </c:pt>
                <c:pt idx="2">
                  <c:v>49</c:v>
                </c:pt>
                <c:pt idx="3">
                  <c:v>58</c:v>
                </c:pt>
                <c:pt idx="4">
                  <c:v>41</c:v>
                </c:pt>
                <c:pt idx="5">
                  <c:v>27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Sheet1!$B$7:$G$7</c:f>
              <c:numCache>
                <c:formatCode>General</c:formatCode>
                <c:ptCount val="6"/>
                <c:pt idx="0">
                  <c:v>44</c:v>
                </c:pt>
                <c:pt idx="1">
                  <c:v>41</c:v>
                </c:pt>
                <c:pt idx="2">
                  <c:v>49</c:v>
                </c:pt>
                <c:pt idx="3">
                  <c:v>56</c:v>
                </c:pt>
                <c:pt idx="4">
                  <c:v>65</c:v>
                </c:pt>
                <c:pt idx="5">
                  <c:v>82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Sheet1!$B$8:$G$8</c:f>
              <c:numCache>
                <c:formatCode>General</c:formatCode>
                <c:ptCount val="6"/>
                <c:pt idx="0">
                  <c:v>34</c:v>
                </c:pt>
                <c:pt idx="1">
                  <c:v>40</c:v>
                </c:pt>
                <c:pt idx="2">
                  <c:v>33</c:v>
                </c:pt>
                <c:pt idx="3">
                  <c:v>38</c:v>
                </c:pt>
                <c:pt idx="4">
                  <c:v>37</c:v>
                </c:pt>
                <c:pt idx="5">
                  <c:v>29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Republic of Korea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Sheet1!$B$9:$G$9</c:f>
              <c:numCache>
                <c:formatCode>General</c:formatCode>
                <c:ptCount val="6"/>
                <c:pt idx="0">
                  <c:v>28</c:v>
                </c:pt>
                <c:pt idx="1">
                  <c:v>31</c:v>
                </c:pt>
                <c:pt idx="2">
                  <c:v>30</c:v>
                </c:pt>
                <c:pt idx="3">
                  <c:v>28</c:v>
                </c:pt>
                <c:pt idx="4">
                  <c:v>27</c:v>
                </c:pt>
                <c:pt idx="5">
                  <c:v>29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Sheet1!$B$10:$G$10</c:f>
              <c:numCache>
                <c:formatCode>General</c:formatCode>
                <c:ptCount val="6"/>
                <c:pt idx="0">
                  <c:v>38</c:v>
                </c:pt>
                <c:pt idx="1">
                  <c:v>25</c:v>
                </c:pt>
                <c:pt idx="2">
                  <c:v>37</c:v>
                </c:pt>
                <c:pt idx="3">
                  <c:v>18</c:v>
                </c:pt>
                <c:pt idx="4">
                  <c:v>14</c:v>
                </c:pt>
                <c:pt idx="5">
                  <c:v>22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Sheet1!$B$11:$G$11</c:f>
              <c:numCache>
                <c:formatCode>General</c:formatCode>
                <c:ptCount val="6"/>
                <c:pt idx="0">
                  <c:v>28</c:v>
                </c:pt>
                <c:pt idx="1">
                  <c:v>27</c:v>
                </c:pt>
                <c:pt idx="2">
                  <c:v>32</c:v>
                </c:pt>
                <c:pt idx="3">
                  <c:v>34</c:v>
                </c:pt>
                <c:pt idx="4">
                  <c:v>35</c:v>
                </c:pt>
                <c:pt idx="5">
                  <c:v>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08672"/>
        <c:axId val="82910208"/>
      </c:lineChart>
      <c:catAx>
        <c:axId val="8290867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10208"/>
        <c:crosses val="autoZero"/>
        <c:auto val="1"/>
        <c:lblAlgn val="ctr"/>
        <c:lblOffset val="100"/>
        <c:noMultiLvlLbl val="0"/>
      </c:catAx>
      <c:valAx>
        <c:axId val="8291020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08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Olympic Medals Tally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104</c:v>
                </c:pt>
                <c:pt idx="1">
                  <c:v>110</c:v>
                </c:pt>
                <c:pt idx="2">
                  <c:v>103</c:v>
                </c:pt>
                <c:pt idx="3">
                  <c:v>92</c:v>
                </c:pt>
                <c:pt idx="4">
                  <c:v>101</c:v>
                </c:pt>
                <c:pt idx="5">
                  <c:v>108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People's Republic of China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88</c:v>
                </c:pt>
                <c:pt idx="1">
                  <c:v>100</c:v>
                </c:pt>
                <c:pt idx="2">
                  <c:v>63</c:v>
                </c:pt>
                <c:pt idx="3">
                  <c:v>59</c:v>
                </c:pt>
                <c:pt idx="4">
                  <c:v>50</c:v>
                </c:pt>
                <c:pt idx="5">
                  <c:v>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Russian Federation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82</c:v>
                </c:pt>
                <c:pt idx="1">
                  <c:v>72</c:v>
                </c:pt>
                <c:pt idx="2">
                  <c:v>92</c:v>
                </c:pt>
                <c:pt idx="3">
                  <c:v>88</c:v>
                </c:pt>
                <c:pt idx="4">
                  <c:v>63</c:v>
                </c:pt>
                <c:pt idx="5">
                  <c:v>112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Great Britain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65</c:v>
                </c:pt>
                <c:pt idx="1">
                  <c:v>47</c:v>
                </c:pt>
                <c:pt idx="2">
                  <c:v>30</c:v>
                </c:pt>
                <c:pt idx="3">
                  <c:v>28</c:v>
                </c:pt>
                <c:pt idx="4">
                  <c:v>15</c:v>
                </c:pt>
                <c:pt idx="5">
                  <c:v>20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Australia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Sheet1!$B$6:$G$6</c:f>
              <c:numCache>
                <c:formatCode>General</c:formatCode>
                <c:ptCount val="6"/>
                <c:pt idx="0">
                  <c:v>35</c:v>
                </c:pt>
                <c:pt idx="1">
                  <c:v>46</c:v>
                </c:pt>
                <c:pt idx="2">
                  <c:v>49</c:v>
                </c:pt>
                <c:pt idx="3">
                  <c:v>58</c:v>
                </c:pt>
                <c:pt idx="4">
                  <c:v>41</c:v>
                </c:pt>
                <c:pt idx="5">
                  <c:v>27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Sheet1!$B$7:$G$7</c:f>
              <c:numCache>
                <c:formatCode>General</c:formatCode>
                <c:ptCount val="6"/>
                <c:pt idx="0">
                  <c:v>44</c:v>
                </c:pt>
                <c:pt idx="1">
                  <c:v>41</c:v>
                </c:pt>
                <c:pt idx="2">
                  <c:v>49</c:v>
                </c:pt>
                <c:pt idx="3">
                  <c:v>56</c:v>
                </c:pt>
                <c:pt idx="4">
                  <c:v>65</c:v>
                </c:pt>
                <c:pt idx="5">
                  <c:v>82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Sheet1!$B$8:$G$8</c:f>
              <c:numCache>
                <c:formatCode>General</c:formatCode>
                <c:ptCount val="6"/>
                <c:pt idx="0">
                  <c:v>34</c:v>
                </c:pt>
                <c:pt idx="1">
                  <c:v>40</c:v>
                </c:pt>
                <c:pt idx="2">
                  <c:v>33</c:v>
                </c:pt>
                <c:pt idx="3">
                  <c:v>38</c:v>
                </c:pt>
                <c:pt idx="4">
                  <c:v>37</c:v>
                </c:pt>
                <c:pt idx="5">
                  <c:v>29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Republic of Korea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Sheet1!$B$9:$G$9</c:f>
              <c:numCache>
                <c:formatCode>General</c:formatCode>
                <c:ptCount val="6"/>
                <c:pt idx="0">
                  <c:v>28</c:v>
                </c:pt>
                <c:pt idx="1">
                  <c:v>31</c:v>
                </c:pt>
                <c:pt idx="2">
                  <c:v>30</c:v>
                </c:pt>
                <c:pt idx="3">
                  <c:v>28</c:v>
                </c:pt>
                <c:pt idx="4">
                  <c:v>27</c:v>
                </c:pt>
                <c:pt idx="5">
                  <c:v>29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Sheet1!$B$10:$G$10</c:f>
              <c:numCache>
                <c:formatCode>General</c:formatCode>
                <c:ptCount val="6"/>
                <c:pt idx="0">
                  <c:v>38</c:v>
                </c:pt>
                <c:pt idx="1">
                  <c:v>25</c:v>
                </c:pt>
                <c:pt idx="2">
                  <c:v>37</c:v>
                </c:pt>
                <c:pt idx="3">
                  <c:v>18</c:v>
                </c:pt>
                <c:pt idx="4">
                  <c:v>14</c:v>
                </c:pt>
                <c:pt idx="5">
                  <c:v>22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2012</c:v>
                </c:pt>
                <c:pt idx="1">
                  <c:v>2008</c:v>
                </c:pt>
                <c:pt idx="2">
                  <c:v>2004</c:v>
                </c:pt>
                <c:pt idx="3">
                  <c:v>2000</c:v>
                </c:pt>
                <c:pt idx="4">
                  <c:v>1996</c:v>
                </c:pt>
                <c:pt idx="5">
                  <c:v>1992</c:v>
                </c:pt>
              </c:numCache>
            </c:numRef>
          </c:cat>
          <c:val>
            <c:numRef>
              <c:f>Sheet1!$B$11:$G$11</c:f>
              <c:numCache>
                <c:formatCode>General</c:formatCode>
                <c:ptCount val="6"/>
                <c:pt idx="0">
                  <c:v>28</c:v>
                </c:pt>
                <c:pt idx="1">
                  <c:v>27</c:v>
                </c:pt>
                <c:pt idx="2">
                  <c:v>32</c:v>
                </c:pt>
                <c:pt idx="3">
                  <c:v>34</c:v>
                </c:pt>
                <c:pt idx="4">
                  <c:v>35</c:v>
                </c:pt>
                <c:pt idx="5">
                  <c:v>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84320"/>
        <c:axId val="82990208"/>
      </c:lineChart>
      <c:catAx>
        <c:axId val="82984320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90208"/>
        <c:crosses val="autoZero"/>
        <c:auto val="1"/>
        <c:lblAlgn val="ctr"/>
        <c:lblOffset val="100"/>
        <c:noMultiLvlLbl val="0"/>
      </c:catAx>
      <c:valAx>
        <c:axId val="8299020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AA309-0371-45DD-BE20-7B4053AAC905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96EB8-84B7-45DB-B95F-1B633764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8C2C-6A76-4C5F-A22F-3CACF783BCB0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D37C-1843-4B1D-90EA-DCF8E7230024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6120-AAA4-4585-B1E0-B3D1A375A143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5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F822-FA38-4F91-AEC7-17440811A97C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6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F394-ED6E-4271-A8D7-12F794C42185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E79B-42C8-44D0-B6A7-4FA83F15E098}" type="datetime1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38C9-C366-4FF8-ADC2-CE4B830963BE}" type="datetime1">
              <a:rPr lang="en-US" smtClean="0"/>
              <a:t>7/9/2014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2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3F10-1124-44B2-A2E1-47EDD2A87382}" type="datetime1">
              <a:rPr lang="en-US" smtClean="0"/>
              <a:t>7/9/2014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4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1F32-EDD2-4E34-A6D7-EF3127A607AB}" type="datetime1">
              <a:rPr lang="en-US" smtClean="0"/>
              <a:t>7/9/2014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0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32CB-0A48-4E6F-A725-1AE86D18D69B}" type="datetime1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4D77-F37E-4F02-9E4C-949A6F435D4E}" type="datetime1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1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7EAE3-9DA1-46B2-88F8-F4592A5D975F}" type="datetime1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E4E97-EA88-4828-9BB7-0F23AC3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"/><Relationship Id="rId3" Type="http://schemas.openxmlformats.org/officeDocument/2006/relationships/image" Target="../media/image28.tif"/><Relationship Id="rId7" Type="http://schemas.openxmlformats.org/officeDocument/2006/relationships/image" Target="../media/image32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4" Type="http://schemas.openxmlformats.org/officeDocument/2006/relationships/image" Target="../media/image29.tif"/><Relationship Id="rId9" Type="http://schemas.openxmlformats.org/officeDocument/2006/relationships/image" Target="../media/image3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Advanced Topics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Fractals &amp; L-Systems</a:t>
            </a:r>
            <a:br>
              <a:rPr lang="en-US" dirty="0" smtClean="0"/>
            </a:br>
            <a:r>
              <a:rPr lang="en-US" dirty="0" smtClean="0"/>
              <a:t>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900593"/>
          <a:ext cx="3931227" cy="375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4682"/>
                <a:gridCol w="1104141"/>
                <a:gridCol w="582404"/>
              </a:tblGrid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Cause of Death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Deaths per 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Heart Disease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616067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562875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Chronic Lower Respiratory Diseases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127924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Accidents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123706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Alzheimer's Disease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Diabetes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71382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Influenza and Pneumonia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52717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Nephritis and Nephrosis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46448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Septicemia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34828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Causes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577181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2423712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860972"/>
              </p:ext>
            </p:extLst>
          </p:nvPr>
        </p:nvGraphicFramePr>
        <p:xfrm>
          <a:off x="5787736" y="2057400"/>
          <a:ext cx="5940137" cy="356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7" y="1825625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Criteria for effectiveness</a:t>
            </a:r>
          </a:p>
          <a:p>
            <a:pPr lvl="0"/>
            <a:r>
              <a:rPr lang="en-US" sz="2400" dirty="0"/>
              <a:t>Clearly indicates the nature of the </a:t>
            </a:r>
            <a:r>
              <a:rPr lang="en-US" sz="2400" dirty="0" smtClean="0"/>
              <a:t>relationship? 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0"/>
            <a:r>
              <a:rPr lang="en-US" sz="2400" dirty="0" smtClean="0"/>
              <a:t>Represents </a:t>
            </a:r>
            <a:r>
              <a:rPr lang="en-US" sz="2400" dirty="0"/>
              <a:t>the Quantities </a:t>
            </a:r>
            <a:r>
              <a:rPr lang="en-US" sz="2400" dirty="0" smtClean="0"/>
              <a:t>accurately? </a:t>
            </a: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 smtClean="0"/>
              <a:t> 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compare </a:t>
            </a:r>
            <a:r>
              <a:rPr lang="en-US" sz="2400" dirty="0" smtClean="0"/>
              <a:t>quantities? 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see ranked order of </a:t>
            </a:r>
            <a:r>
              <a:rPr lang="en-US" sz="2400" dirty="0" smtClean="0"/>
              <a:t>values? 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obvious how people should use the information</a:t>
            </a:r>
            <a:r>
              <a:rPr lang="en-US" sz="2400" dirty="0" smtClean="0"/>
              <a:t>? </a:t>
            </a:r>
            <a:endParaRPr lang="en-US" sz="2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837162"/>
              </p:ext>
            </p:extLst>
          </p:nvPr>
        </p:nvGraphicFramePr>
        <p:xfrm>
          <a:off x="5787736" y="2057400"/>
          <a:ext cx="5940137" cy="356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7" y="1825625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Criteria for effectiveness</a:t>
            </a:r>
          </a:p>
          <a:p>
            <a:pPr lvl="0"/>
            <a:r>
              <a:rPr lang="en-US" sz="2400" dirty="0"/>
              <a:t>Clearly indicates the nature of the </a:t>
            </a:r>
            <a:r>
              <a:rPr lang="en-US" sz="2400" dirty="0" smtClean="0"/>
              <a:t>relationship?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</a:p>
          <a:p>
            <a:pPr lvl="0"/>
            <a:r>
              <a:rPr lang="en-US" sz="2400" dirty="0" smtClean="0"/>
              <a:t>Represents </a:t>
            </a:r>
            <a:r>
              <a:rPr lang="en-US" sz="2400" dirty="0"/>
              <a:t>the Quantities </a:t>
            </a:r>
            <a:r>
              <a:rPr lang="en-US" sz="2400" dirty="0" smtClean="0"/>
              <a:t>accurately?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  <a:r>
              <a:rPr lang="en-US" sz="2400" dirty="0" smtClean="0"/>
              <a:t> 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compare </a:t>
            </a:r>
            <a:r>
              <a:rPr lang="en-US" sz="2400" dirty="0" smtClean="0"/>
              <a:t>quantities?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  <a:endParaRPr lang="en-US" sz="2400" dirty="0" smtClean="0"/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see ranked order of </a:t>
            </a:r>
            <a:r>
              <a:rPr lang="en-US" sz="2400" dirty="0" smtClean="0"/>
              <a:t>values?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  <a:endParaRPr lang="en-US" sz="2400" dirty="0" smtClean="0"/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obvious how people should use the information</a:t>
            </a:r>
            <a:r>
              <a:rPr lang="en-US" sz="2400" dirty="0" smtClean="0"/>
              <a:t>?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  <a:endParaRPr lang="en-US" sz="2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692664"/>
              </p:ext>
            </p:extLst>
          </p:nvPr>
        </p:nvGraphicFramePr>
        <p:xfrm>
          <a:off x="5787736" y="2057400"/>
          <a:ext cx="5940137" cy="356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9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Accuracy Ranking of Basic Charts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64" y="1710193"/>
            <a:ext cx="60293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3769" y="6197836"/>
            <a:ext cx="606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From: Graphical </a:t>
            </a:r>
            <a:r>
              <a:rPr lang="en-US" sz="900" dirty="0"/>
              <a:t>Perception: Theory, Experimentation, and Application to </a:t>
            </a:r>
            <a:r>
              <a:rPr lang="en-US" sz="900" dirty="0" smtClean="0"/>
              <a:t>the Development </a:t>
            </a:r>
            <a:r>
              <a:rPr lang="en-US" sz="900" dirty="0"/>
              <a:t>of Graphical Methods</a:t>
            </a:r>
          </a:p>
          <a:p>
            <a:r>
              <a:rPr lang="en-US" sz="900" dirty="0"/>
              <a:t>William S. Cleveland; Robert </a:t>
            </a:r>
            <a:r>
              <a:rPr lang="en-US" sz="900" dirty="0" smtClean="0"/>
              <a:t>McGill, Journal </a:t>
            </a:r>
            <a:r>
              <a:rPr lang="en-US" sz="900" dirty="0"/>
              <a:t>of the American Statistical </a:t>
            </a:r>
            <a:r>
              <a:rPr lang="en-US" sz="900" dirty="0" smtClean="0"/>
              <a:t>Association, </a:t>
            </a:r>
            <a:r>
              <a:rPr lang="en-US" sz="900" dirty="0"/>
              <a:t>Vol. 79, No. 387. (Sep., 1984), pp. 531-554.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% Births by Day of Week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3233" r="15582" b="17883"/>
          <a:stretch/>
        </p:blipFill>
        <p:spPr bwMode="auto">
          <a:xfrm>
            <a:off x="1730828" y="2771392"/>
            <a:ext cx="3383280" cy="3017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t="30000" r="3490" b="23333"/>
          <a:stretch/>
        </p:blipFill>
        <p:spPr bwMode="auto">
          <a:xfrm>
            <a:off x="6110896" y="3926811"/>
            <a:ext cx="4389120" cy="128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50411" r="-1966" b="3562"/>
          <a:stretch/>
        </p:blipFill>
        <p:spPr bwMode="auto">
          <a:xfrm>
            <a:off x="6110896" y="1811272"/>
            <a:ext cx="4389120" cy="192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40333" r="5350" b="11263"/>
          <a:stretch/>
        </p:blipFill>
        <p:spPr bwMode="auto">
          <a:xfrm>
            <a:off x="6110896" y="5412501"/>
            <a:ext cx="4389120" cy="1097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Top Medals in Olympics by Country</a:t>
            </a:r>
            <a:br>
              <a:rPr lang="en-US" b="1" dirty="0" smtClean="0"/>
            </a:br>
            <a:r>
              <a:rPr lang="en-US" b="1" dirty="0" smtClean="0"/>
              <a:t>(1992-2012)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468340"/>
              </p:ext>
            </p:extLst>
          </p:nvPr>
        </p:nvGraphicFramePr>
        <p:xfrm>
          <a:off x="2138640" y="2421083"/>
          <a:ext cx="8221674" cy="31475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7840"/>
                <a:gridCol w="915639"/>
                <a:gridCol w="915639"/>
                <a:gridCol w="915639"/>
                <a:gridCol w="915639"/>
                <a:gridCol w="915639"/>
                <a:gridCol w="915639"/>
              </a:tblGrid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Country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>
                          <a:effectLst/>
                        </a:rPr>
                        <a:t>2012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>
                          <a:effectLst/>
                        </a:rPr>
                        <a:t>2008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>
                          <a:effectLst/>
                        </a:rPr>
                        <a:t>2004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>
                          <a:effectLst/>
                        </a:rPr>
                        <a:t>2000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>
                          <a:effectLst/>
                        </a:rPr>
                        <a:t>1996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1" u="none" strike="noStrike" dirty="0">
                          <a:effectLst/>
                        </a:rPr>
                        <a:t>1992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United States of America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People's Republic of China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Russian Federation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Great Britain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Australia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Germany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France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Republic of Korea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Japan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  <a:tr h="28613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Italy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effectLst/>
                        </a:rPr>
                        <a:t>19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07" marR="14307" marT="14307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Top Medals in Olympics by Country</a:t>
            </a:r>
            <a:br>
              <a:rPr lang="en-US" b="1" dirty="0" smtClean="0"/>
            </a:br>
            <a:r>
              <a:rPr lang="en-US" b="1" dirty="0" smtClean="0"/>
              <a:t>(1992-2012)</a:t>
            </a:r>
            <a:endParaRPr lang="en-US" b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624188"/>
              </p:ext>
            </p:extLst>
          </p:nvPr>
        </p:nvGraphicFramePr>
        <p:xfrm>
          <a:off x="2311327" y="1933358"/>
          <a:ext cx="7548563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Top Medals in Olympics by Country</a:t>
            </a:r>
            <a:br>
              <a:rPr lang="en-US" b="1" dirty="0" smtClean="0"/>
            </a:br>
            <a:r>
              <a:rPr lang="en-US" b="1" dirty="0" smtClean="0"/>
              <a:t>(1992-2012)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609" y="33426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Focus on</a:t>
            </a:r>
          </a:p>
          <a:p>
            <a:r>
              <a:rPr lang="en-US" dirty="0" smtClean="0"/>
              <a:t>Germany</a:t>
            </a:r>
          </a:p>
          <a:p>
            <a:r>
              <a:rPr lang="en-US" dirty="0" smtClean="0"/>
              <a:t>China</a:t>
            </a:r>
          </a:p>
          <a:p>
            <a:r>
              <a:rPr lang="en-US" dirty="0" smtClean="0"/>
              <a:t>Great Britain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469992"/>
              </p:ext>
            </p:extLst>
          </p:nvPr>
        </p:nvGraphicFramePr>
        <p:xfrm>
          <a:off x="2342500" y="2037267"/>
          <a:ext cx="7548563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Visualizing Time Series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8457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822" y="1959429"/>
            <a:ext cx="421461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Raw Data</a:t>
            </a:r>
          </a:p>
          <a:p>
            <a:endParaRPr lang="en-US" dirty="0"/>
          </a:p>
          <a:p>
            <a:r>
              <a:rPr lang="en-US" dirty="0" smtClean="0"/>
              <a:t>1,4,2010,213.43,214.50,214.01,17633200</a:t>
            </a:r>
            <a:endParaRPr lang="en-US" dirty="0"/>
          </a:p>
          <a:p>
            <a:r>
              <a:rPr lang="en-US" dirty="0"/>
              <a:t>1,5,2010,214.60,215.59,214.38,21496600</a:t>
            </a:r>
          </a:p>
          <a:p>
            <a:r>
              <a:rPr lang="en-US" dirty="0"/>
              <a:t>1,6,2010,214.38,215.23,210.97,19720000</a:t>
            </a:r>
          </a:p>
          <a:p>
            <a:r>
              <a:rPr lang="en-US" dirty="0"/>
              <a:t>1,7,2010,211.75,212.00,210.58,17040400</a:t>
            </a:r>
          </a:p>
          <a:p>
            <a:r>
              <a:rPr lang="en-US" dirty="0" smtClean="0"/>
              <a:t>1,8,2010,210.30,212.00,211.98,15986100</a:t>
            </a:r>
          </a:p>
          <a:p>
            <a:r>
              <a:rPr lang="en-US" dirty="0" smtClean="0"/>
              <a:t>…</a:t>
            </a:r>
          </a:p>
          <a:p>
            <a:r>
              <a:rPr lang="en-US" dirty="0"/>
              <a:t>12,27,2010,322.85,325.44,324.68,8922000</a:t>
            </a:r>
          </a:p>
          <a:p>
            <a:r>
              <a:rPr lang="en-US" dirty="0"/>
              <a:t>12,28,2010,325.91,326.66,325.47,6283000</a:t>
            </a:r>
          </a:p>
          <a:p>
            <a:r>
              <a:rPr lang="en-US" dirty="0"/>
              <a:t>12,29,2010,326.22,326.45,325.29,5826400</a:t>
            </a:r>
          </a:p>
          <a:p>
            <a:r>
              <a:rPr lang="en-US" dirty="0"/>
              <a:t>12,30,2010,325.48,325.51,323.66,5624800</a:t>
            </a:r>
          </a:p>
          <a:p>
            <a:r>
              <a:rPr lang="en-US" dirty="0"/>
              <a:t>12,31,2010,322.95,323.48,322.56,6911000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93" y="2111828"/>
            <a:ext cx="5715000" cy="3810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Visualizing Time Series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7" y="1883229"/>
            <a:ext cx="5715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06" y="1899555"/>
            <a:ext cx="5715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Where in the book?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Chapter 5, 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Fractals &amp; L-Systems</a:t>
            </a:r>
            <a:br>
              <a:rPr lang="en-US" dirty="0" smtClean="0"/>
            </a:br>
            <a:r>
              <a:rPr lang="en-US" dirty="0" smtClean="0"/>
              <a:t>Chapter 8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Image Processing</a:t>
            </a:r>
            <a:br>
              <a:rPr lang="en-US" dirty="0" smtClean="0"/>
            </a:br>
            <a:r>
              <a:rPr lang="en-US" dirty="0" smtClean="0"/>
              <a:t>Chapter 9,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Visualizing Time Series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6300"/>
            <a:ext cx="7620000" cy="3810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Data Visualization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25" y="1899101"/>
            <a:ext cx="8266749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Text Processing &amp;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Obama Nobel Peace Prize Acceptance Speech</a:t>
            </a:r>
            <a:br>
              <a:rPr lang="en-US" sz="5500" b="1" dirty="0" smtClean="0"/>
            </a:br>
            <a:r>
              <a:rPr lang="en-US" sz="5500" b="1" dirty="0" smtClean="0"/>
              <a:t>December 2009</a:t>
            </a:r>
          </a:p>
          <a:p>
            <a:pPr marL="0" indent="0">
              <a:buNone/>
            </a:pPr>
            <a:r>
              <a:rPr lang="en-US" dirty="0" smtClean="0"/>
              <a:t>Your </a:t>
            </a:r>
            <a:r>
              <a:rPr lang="en-US" dirty="0"/>
              <a:t>Majesties, Your Royal Highnesses, Distinguished Members of the Norwegian Nobel Committee, citizens of America, and citizens of the world:</a:t>
            </a:r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receive this honor with deep gratitude and great humility. It is an award that speaks to our highest aspirations - that for all the </a:t>
            </a:r>
            <a:r>
              <a:rPr lang="en-US" dirty="0" smtClean="0"/>
              <a:t>cruelty and </a:t>
            </a:r>
            <a:r>
              <a:rPr lang="en-US" dirty="0"/>
              <a:t>hardship of our world, we are not mere prisoners of fate. Our actions matter, and can bend history in the direction of </a:t>
            </a:r>
            <a:r>
              <a:rPr lang="en-US" dirty="0" smtClean="0"/>
              <a:t>justice. And </a:t>
            </a:r>
            <a:r>
              <a:rPr lang="en-US" dirty="0"/>
              <a:t>yet I would be remiss if I did not acknowledge the considerable controversy that your generous decision has generated. In part, this is </a:t>
            </a:r>
            <a:r>
              <a:rPr lang="en-US" dirty="0" smtClean="0"/>
              <a:t> because </a:t>
            </a:r>
            <a:r>
              <a:rPr lang="en-US" dirty="0"/>
              <a:t>I am at the beginning, and not the end, of my labors on the world stage. Compared to some of the giants of history who have received </a:t>
            </a:r>
            <a:r>
              <a:rPr lang="en-US" dirty="0" smtClean="0"/>
              <a:t> this </a:t>
            </a:r>
            <a:r>
              <a:rPr lang="en-US" dirty="0"/>
              <a:t>prize - Schweitzer and King; Marshall and Mandela - my accomplishments are slight. And then there are the men and women around the world </a:t>
            </a:r>
            <a:r>
              <a:rPr lang="en-US" dirty="0" smtClean="0"/>
              <a:t> who </a:t>
            </a:r>
            <a:r>
              <a:rPr lang="en-US" dirty="0"/>
              <a:t>have been jailed and beaten in the pursuit of justice; those who toil in humanitarian organizations to relieve suffering; the unrecognized </a:t>
            </a:r>
            <a:r>
              <a:rPr lang="en-US" dirty="0" smtClean="0"/>
              <a:t> millions </a:t>
            </a:r>
            <a:r>
              <a:rPr lang="en-US" dirty="0"/>
              <a:t>whose quiet acts of courage and compassion inspire even the most hardened of cynics. I cannot argue with those who find these men and </a:t>
            </a:r>
            <a:r>
              <a:rPr lang="en-US" dirty="0" smtClean="0"/>
              <a:t> women </a:t>
            </a:r>
            <a:r>
              <a:rPr lang="en-US" dirty="0"/>
              <a:t>- some known, some obscure to all but those they help - to be far more deserving of this honor than I.</a:t>
            </a:r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perhaps the most profound issue surrounding my receipt of this prize is the fact that I am the Commander-in-Chief of a nation in the midst </a:t>
            </a:r>
            <a:r>
              <a:rPr lang="en-US" dirty="0" smtClean="0"/>
              <a:t> of </a:t>
            </a:r>
            <a:r>
              <a:rPr lang="en-US" dirty="0"/>
              <a:t>two wars. One of these wars is winding down. The other is a conflict that America did not seek; one in which we are joined by forty three other </a:t>
            </a:r>
            <a:r>
              <a:rPr lang="en-US" dirty="0" smtClean="0"/>
              <a:t> countries </a:t>
            </a:r>
            <a:r>
              <a:rPr lang="en-US" dirty="0"/>
              <a:t>- including Norway - in an effort to defend ourselves and all nations from further </a:t>
            </a:r>
            <a:r>
              <a:rPr lang="en-US" dirty="0" smtClean="0"/>
              <a:t>attacks. Still</a:t>
            </a:r>
            <a:r>
              <a:rPr lang="en-US" dirty="0"/>
              <a:t>, we are at war, and I am responsible for the deployment of thousands of young Americans to battle in a distant land. Some will kill. Some </a:t>
            </a:r>
            <a:r>
              <a:rPr lang="en-US" dirty="0" smtClean="0"/>
              <a:t> will </a:t>
            </a:r>
            <a:r>
              <a:rPr lang="en-US" dirty="0"/>
              <a:t>be killed. And so I come here with an acute sense of the cost of armed conflict - filled with difficult questions about the relationship </a:t>
            </a:r>
            <a:r>
              <a:rPr lang="en-US" dirty="0" smtClean="0"/>
              <a:t> between </a:t>
            </a:r>
            <a:r>
              <a:rPr lang="en-US" dirty="0"/>
              <a:t>war and peace, and our effort to replace one with the other.</a:t>
            </a:r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questions are not new. War, in one form or another, appeared with the first man. At the dawn of history, its morality was not questioned; </a:t>
            </a:r>
            <a:r>
              <a:rPr lang="en-US" dirty="0" smtClean="0"/>
              <a:t> it </a:t>
            </a:r>
            <a:r>
              <a:rPr lang="en-US" dirty="0"/>
              <a:t>was simply a fact, like drought or disease - the manner in which tribes and then civilizations sought power and settled their differences. </a:t>
            </a:r>
            <a:r>
              <a:rPr lang="en-US" dirty="0" smtClean="0"/>
              <a:t> Over </a:t>
            </a:r>
            <a:r>
              <a:rPr lang="en-US" dirty="0"/>
              <a:t>time, as codes of law sought to control violence within groups, so did philosophers, clerics, and statesmen seek to regulate the destructive </a:t>
            </a:r>
            <a:r>
              <a:rPr lang="en-US" dirty="0" smtClean="0"/>
              <a:t> power </a:t>
            </a:r>
            <a:r>
              <a:rPr lang="en-US" dirty="0"/>
              <a:t>of war. The concept of a "just war" emerged, suggesting that war is justified only when it meets certain preconditions: if it is waged </a:t>
            </a:r>
            <a:r>
              <a:rPr lang="en-US" dirty="0" smtClean="0"/>
              <a:t> as </a:t>
            </a:r>
            <a:r>
              <a:rPr lang="en-US" dirty="0"/>
              <a:t>a last resort or in self-defense; if the forced used is proportional, and if, whenever possible, civilians are spared from violence.</a:t>
            </a:r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most of history, this concept of just war was rarely observed. The capacity of human beings to think up new ways to kill one another proved </a:t>
            </a:r>
            <a:r>
              <a:rPr lang="en-US" dirty="0" smtClean="0"/>
              <a:t> inexhaustible</a:t>
            </a:r>
            <a:r>
              <a:rPr lang="en-US" dirty="0"/>
              <a:t>, as did our capacity to exempt from mercy those who look different or pray to a different God. Wars between armies gave way to wars </a:t>
            </a:r>
            <a:r>
              <a:rPr lang="en-US" dirty="0" smtClean="0"/>
              <a:t> between </a:t>
            </a:r>
            <a:r>
              <a:rPr lang="en-US" dirty="0"/>
              <a:t>nations - total wars in which the distinction between combatant and civilian became blurred. In the span of thirty years, such carnage </a:t>
            </a:r>
            <a:r>
              <a:rPr lang="en-US" dirty="0" smtClean="0"/>
              <a:t> would </a:t>
            </a:r>
            <a:r>
              <a:rPr lang="en-US" dirty="0"/>
              <a:t>twice engulf this continent. And while it is hard to conceive of a cause more just than the defeat of the Third Reich and the Axis powers, </a:t>
            </a:r>
            <a:r>
              <a:rPr lang="en-US" dirty="0" smtClean="0"/>
              <a:t> World </a:t>
            </a:r>
            <a:r>
              <a:rPr lang="en-US" dirty="0"/>
              <a:t>War II was a conflict in which the total number of civilians who died exceeded the number of soldiers who perished.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the wake of such destruction, and with the advent of the nuclear age, it became clear to victor and vanquished alike that the world needed </a:t>
            </a:r>
            <a:r>
              <a:rPr lang="en-US" dirty="0" smtClean="0"/>
              <a:t> institutions </a:t>
            </a:r>
            <a:r>
              <a:rPr lang="en-US" dirty="0"/>
              <a:t>to prevent another World War. And so, a quarter century after the United States Senate rejected the League of Nations - an idea for </a:t>
            </a:r>
            <a:r>
              <a:rPr lang="en-US" dirty="0" smtClean="0"/>
              <a:t>which </a:t>
            </a:r>
            <a:r>
              <a:rPr lang="en-US" dirty="0"/>
              <a:t>Woodrow Wilson received this Prize - America led the world in constructing an architecture to keep the peace: a Marshall Plan and a </a:t>
            </a:r>
            <a:r>
              <a:rPr lang="en-US" dirty="0" smtClean="0"/>
              <a:t> United </a:t>
            </a:r>
            <a:r>
              <a:rPr lang="en-US" dirty="0"/>
              <a:t>Nations, mechanisms to govern the waging of war, treaties to protect human rights, prevent genocide, and restrict the most dangerous weapons.</a:t>
            </a:r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many ways, these efforts succeeded. Yes, terrible wars have been fought, and atrocities committed. But there has been no Third World War. The Cold </a:t>
            </a:r>
            <a:r>
              <a:rPr lang="en-US" dirty="0" smtClean="0"/>
              <a:t> War </a:t>
            </a:r>
            <a:r>
              <a:rPr lang="en-US" dirty="0"/>
              <a:t>ended with jubilant crowds dismantling a wall. Commerce has stitched much of the world together. Billions have been lifted from poverty. The ideals </a:t>
            </a:r>
            <a:r>
              <a:rPr lang="en-US" dirty="0" smtClean="0"/>
              <a:t> of </a:t>
            </a:r>
            <a:r>
              <a:rPr lang="en-US" dirty="0"/>
              <a:t>liberty, self-determination, equality and the rule of law have haltingly advanced. We are the heirs of the fortitude and foresight of generations </a:t>
            </a:r>
            <a:r>
              <a:rPr lang="en-US" dirty="0" smtClean="0"/>
              <a:t> past</a:t>
            </a:r>
            <a:r>
              <a:rPr lang="en-US" dirty="0"/>
              <a:t>, and it is a legacy for which my own country is rightfully proud.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 us live by their example. We can acknowledge that oppression will always be with us, and still strive for justice. We </a:t>
            </a:r>
            <a:r>
              <a:rPr lang="en-US" dirty="0" smtClean="0"/>
              <a:t>can </a:t>
            </a:r>
            <a:r>
              <a:rPr lang="en-US" dirty="0"/>
              <a:t>admit the intractability of depravation, and still strive for dignity. We can understand that there will be war, and </a:t>
            </a:r>
            <a:r>
              <a:rPr lang="en-US" dirty="0" smtClean="0"/>
              <a:t>still </a:t>
            </a:r>
            <a:r>
              <a:rPr lang="en-US" dirty="0"/>
              <a:t>strive for peace. We can do that - for that is the story of human progress; that is the hope of all the world; and </a:t>
            </a:r>
            <a:r>
              <a:rPr lang="en-US" dirty="0" smtClean="0"/>
              <a:t>at </a:t>
            </a:r>
            <a:r>
              <a:rPr lang="en-US" dirty="0"/>
              <a:t>this moment of challenge, that must be our work here on Earth.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0" y="1436902"/>
            <a:ext cx="6696475" cy="5174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Text Processing &amp;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Obama Nobel Peace Prize Acceptance Speech</a:t>
            </a:r>
            <a:br>
              <a:rPr lang="en-US" sz="5500" b="1" dirty="0" smtClean="0"/>
            </a:br>
            <a:r>
              <a:rPr lang="en-US" sz="5500" b="1" dirty="0" smtClean="0"/>
              <a:t>December 2009</a:t>
            </a:r>
          </a:p>
          <a:p>
            <a:pPr marL="0" indent="0">
              <a:buNone/>
            </a:pPr>
            <a:r>
              <a:rPr lang="en-US" dirty="0" smtClean="0"/>
              <a:t>Your </a:t>
            </a:r>
            <a:r>
              <a:rPr lang="en-US" dirty="0"/>
              <a:t>Majesties, Your Royal Highnesses, Distinguished Members of the Norwegian Nobel Committee, citizens of America, and citizens of the world:</a:t>
            </a:r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receive this honor with deep gratitude and great humility. It is an award that speaks to our highest aspirations - that for all the </a:t>
            </a:r>
            <a:r>
              <a:rPr lang="en-US" dirty="0" smtClean="0"/>
              <a:t>cruelty and </a:t>
            </a:r>
            <a:r>
              <a:rPr lang="en-US" dirty="0"/>
              <a:t>hardship of our world, we are not mere prisoners of fate. Our actions matter, and can bend history in the direction of </a:t>
            </a:r>
            <a:r>
              <a:rPr lang="en-US" dirty="0" smtClean="0"/>
              <a:t>justice. And </a:t>
            </a:r>
            <a:r>
              <a:rPr lang="en-US" dirty="0"/>
              <a:t>yet I would be remiss if I did not acknowledge the considerable controversy that your generous decision has generated. In part, this is </a:t>
            </a:r>
            <a:r>
              <a:rPr lang="en-US" dirty="0" smtClean="0"/>
              <a:t> because </a:t>
            </a:r>
            <a:r>
              <a:rPr lang="en-US" dirty="0"/>
              <a:t>I am at the beginning, and not the end, of my labors on the world stage. Compared to some of the giants of history who have received </a:t>
            </a:r>
            <a:r>
              <a:rPr lang="en-US" dirty="0" smtClean="0"/>
              <a:t> this </a:t>
            </a:r>
            <a:r>
              <a:rPr lang="en-US" dirty="0"/>
              <a:t>prize - Schweitzer and King; Marshall and Mandela - my accomplishments are slight. And then there are the men and women around the world </a:t>
            </a:r>
            <a:r>
              <a:rPr lang="en-US" dirty="0" smtClean="0"/>
              <a:t> who </a:t>
            </a:r>
            <a:r>
              <a:rPr lang="en-US" dirty="0"/>
              <a:t>have been jailed and beaten in the pursuit of justice; those who toil in humanitarian organizations to relieve suffering; the unrecognized </a:t>
            </a:r>
            <a:r>
              <a:rPr lang="en-US" dirty="0" smtClean="0"/>
              <a:t> millions </a:t>
            </a:r>
            <a:r>
              <a:rPr lang="en-US" dirty="0"/>
              <a:t>whose quiet acts of courage and compassion inspire even the most hardened of cynics. I cannot argue with those who find these men and </a:t>
            </a:r>
            <a:r>
              <a:rPr lang="en-US" dirty="0" smtClean="0"/>
              <a:t> women </a:t>
            </a:r>
            <a:r>
              <a:rPr lang="en-US" dirty="0"/>
              <a:t>- some known, some obscure to all but those they help - to be far more deserving of this honor than I.</a:t>
            </a:r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perhaps the most profound issue surrounding my receipt of this prize is the fact that I am the Commander-in-Chief of a nation in the midst </a:t>
            </a:r>
            <a:r>
              <a:rPr lang="en-US" dirty="0" smtClean="0"/>
              <a:t> of </a:t>
            </a:r>
            <a:r>
              <a:rPr lang="en-US" dirty="0"/>
              <a:t>two wars. One of these wars is winding down. The other is a conflict that America did not seek; one in which we are joined by forty three other </a:t>
            </a:r>
            <a:r>
              <a:rPr lang="en-US" dirty="0" smtClean="0"/>
              <a:t> countries </a:t>
            </a:r>
            <a:r>
              <a:rPr lang="en-US" dirty="0"/>
              <a:t>- including Norway - in an effort to defend ourselves and all nations from further </a:t>
            </a:r>
            <a:r>
              <a:rPr lang="en-US" dirty="0" smtClean="0"/>
              <a:t>attacks. Still</a:t>
            </a:r>
            <a:r>
              <a:rPr lang="en-US" dirty="0"/>
              <a:t>, we are at war, and I am responsible for the deployment of thousands of young Americans to battle in a distant land. Some will kill. Some </a:t>
            </a:r>
            <a:r>
              <a:rPr lang="en-US" dirty="0" smtClean="0"/>
              <a:t> will </a:t>
            </a:r>
            <a:r>
              <a:rPr lang="en-US" dirty="0"/>
              <a:t>be killed. And so I come here with an acute sense of the cost of armed conflict - filled with difficult questions about the relationship </a:t>
            </a:r>
            <a:r>
              <a:rPr lang="en-US" dirty="0" smtClean="0"/>
              <a:t> between </a:t>
            </a:r>
            <a:r>
              <a:rPr lang="en-US" dirty="0"/>
              <a:t>war and peace, and our effort to replace one with the other.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 us live by their example. We can acknowledge that oppression will always be with us, and still strive for justice. We </a:t>
            </a:r>
            <a:r>
              <a:rPr lang="en-US" dirty="0" smtClean="0"/>
              <a:t>can </a:t>
            </a:r>
            <a:r>
              <a:rPr lang="en-US" dirty="0"/>
              <a:t>admit the intractability of depravation, and still strive for dignity. We can understand that there will be war, and </a:t>
            </a:r>
            <a:r>
              <a:rPr lang="en-US" dirty="0" smtClean="0"/>
              <a:t>still </a:t>
            </a:r>
            <a:r>
              <a:rPr lang="en-US" dirty="0"/>
              <a:t>strive for peace. We can do that - for that is the story of human progress; that is the hope of all the world; and </a:t>
            </a:r>
            <a:r>
              <a:rPr lang="en-US" dirty="0" smtClean="0"/>
              <a:t>at </a:t>
            </a:r>
            <a:r>
              <a:rPr lang="en-US" dirty="0"/>
              <a:t>this moment of challenge, that must be our work here on Earth.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Text Processing &amp;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Obama Nobel Peace Prize Acceptance Speech</a:t>
            </a:r>
            <a:br>
              <a:rPr lang="en-US" sz="5500" b="1" dirty="0" smtClean="0"/>
            </a:br>
            <a:r>
              <a:rPr lang="en-US" sz="5500" b="1" dirty="0" smtClean="0"/>
              <a:t>December 2009</a:t>
            </a:r>
          </a:p>
          <a:p>
            <a:pPr marL="0" indent="0">
              <a:buNone/>
            </a:pPr>
            <a:r>
              <a:rPr lang="en-US" dirty="0" smtClean="0"/>
              <a:t>Your </a:t>
            </a:r>
            <a:r>
              <a:rPr lang="en-US" dirty="0"/>
              <a:t>Majesties, Your Royal Highnesses, Distinguished Members of the Norwegian Nobel Committee, citizens of America, and citizens of the world:</a:t>
            </a:r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receive this honor with deep gratitude and great humility. It is an award that speaks to our highest aspirations - that for all the </a:t>
            </a:r>
            <a:r>
              <a:rPr lang="en-US" dirty="0" smtClean="0"/>
              <a:t>cruelty and </a:t>
            </a:r>
            <a:r>
              <a:rPr lang="en-US" dirty="0"/>
              <a:t>hardship of our world, we are not mere prisoners of fate. Our actions matter, and can bend history in the direction of </a:t>
            </a:r>
            <a:r>
              <a:rPr lang="en-US" dirty="0" smtClean="0"/>
              <a:t>justice. And </a:t>
            </a:r>
            <a:r>
              <a:rPr lang="en-US" dirty="0"/>
              <a:t>yet I would be remiss if I did not acknowledge the considerable controversy that your generous decision has generated. In part, this is </a:t>
            </a:r>
            <a:r>
              <a:rPr lang="en-US" dirty="0" smtClean="0"/>
              <a:t> because </a:t>
            </a:r>
            <a:r>
              <a:rPr lang="en-US" dirty="0"/>
              <a:t>I am at the beginning, and not the end, of my labors on the world stage. Compared to some of the giants of history who have received </a:t>
            </a:r>
            <a:r>
              <a:rPr lang="en-US" dirty="0" smtClean="0"/>
              <a:t> this </a:t>
            </a:r>
            <a:r>
              <a:rPr lang="en-US" dirty="0"/>
              <a:t>prize - Schweitzer and King; Marshall and Mandela - my accomplishments are slight. And then there are the men and women around the world </a:t>
            </a:r>
            <a:r>
              <a:rPr lang="en-US" dirty="0" smtClean="0"/>
              <a:t> who </a:t>
            </a:r>
            <a:r>
              <a:rPr lang="en-US" dirty="0"/>
              <a:t>have been jailed and beaten in the pursuit of justice; those who toil in humanitarian organizations to relieve suffering; the unrecognized </a:t>
            </a:r>
            <a:r>
              <a:rPr lang="en-US" dirty="0" smtClean="0"/>
              <a:t> millions </a:t>
            </a:r>
            <a:r>
              <a:rPr lang="en-US" dirty="0"/>
              <a:t>whose quiet acts of courage and compassion inspire even the most hardened of cynics. I cannot argue with those who find these men and </a:t>
            </a:r>
            <a:r>
              <a:rPr lang="en-US" dirty="0" smtClean="0"/>
              <a:t> women </a:t>
            </a:r>
            <a:r>
              <a:rPr lang="en-US" dirty="0"/>
              <a:t>- some known, some obscure to all but those they help - to be far more deserving of this honor than I.</a:t>
            </a:r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perhaps the most profound issue surrounding my receipt of this prize is the fact that I am the Commander-in-Chief of a nation in the midst </a:t>
            </a:r>
            <a:r>
              <a:rPr lang="en-US" dirty="0" smtClean="0"/>
              <a:t> of </a:t>
            </a:r>
            <a:r>
              <a:rPr lang="en-US" dirty="0"/>
              <a:t>two wars. One of these wars is winding down. The other is a conflict that America did not seek; one in which we are joined by forty three other </a:t>
            </a:r>
            <a:r>
              <a:rPr lang="en-US" dirty="0" smtClean="0"/>
              <a:t> countries </a:t>
            </a:r>
            <a:r>
              <a:rPr lang="en-US" dirty="0"/>
              <a:t>- including Norway - in an effort to defend ourselves and all nations from further </a:t>
            </a:r>
            <a:r>
              <a:rPr lang="en-US" dirty="0" smtClean="0"/>
              <a:t>attacks. Still</a:t>
            </a:r>
            <a:r>
              <a:rPr lang="en-US" dirty="0"/>
              <a:t>, we are at war, and I am responsible for the deployment of thousands of young Americans to battle in a distant land. Some will kill. Some </a:t>
            </a:r>
            <a:r>
              <a:rPr lang="en-US" dirty="0" smtClean="0"/>
              <a:t> will </a:t>
            </a:r>
            <a:r>
              <a:rPr lang="en-US" dirty="0"/>
              <a:t>be killed. And so I come here with an acute sense of the cost of armed conflict - filled with difficult questions about the relationship </a:t>
            </a:r>
            <a:r>
              <a:rPr lang="en-US" dirty="0" smtClean="0"/>
              <a:t> between </a:t>
            </a:r>
            <a:r>
              <a:rPr lang="en-US" dirty="0"/>
              <a:t>war and peace, and our effort to replace one with the other.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 us live by their example. We can acknowledge that oppression will always be with us, and still strive for justice. We </a:t>
            </a:r>
            <a:r>
              <a:rPr lang="en-US" dirty="0" smtClean="0"/>
              <a:t>can </a:t>
            </a:r>
            <a:r>
              <a:rPr lang="en-US" dirty="0"/>
              <a:t>admit the intractability of depravation, and still strive for dignity. We can understand that there will be war, and </a:t>
            </a:r>
            <a:r>
              <a:rPr lang="en-US" dirty="0" smtClean="0"/>
              <a:t>still </a:t>
            </a:r>
            <a:r>
              <a:rPr lang="en-US" dirty="0"/>
              <a:t>strive for peace. We can do that - for that is the story of human progress; that is the hope of all the world; and </a:t>
            </a:r>
            <a:r>
              <a:rPr lang="en-US" dirty="0" smtClean="0"/>
              <a:t>at </a:t>
            </a:r>
            <a:r>
              <a:rPr lang="en-US" dirty="0"/>
              <a:t>this moment of challenge, that must be our work here on Earth.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78" y="1706332"/>
            <a:ext cx="4346121" cy="43461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Text Processing &amp;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Obama Nobel Peace Prize Acceptance Speech</a:t>
            </a:r>
            <a:br>
              <a:rPr lang="en-US" sz="5500" b="1" dirty="0" smtClean="0"/>
            </a:br>
            <a:r>
              <a:rPr lang="en-US" sz="5500" b="1" dirty="0" smtClean="0"/>
              <a:t>December 2009</a:t>
            </a:r>
          </a:p>
          <a:p>
            <a:pPr marL="0" indent="0">
              <a:buNone/>
            </a:pPr>
            <a:r>
              <a:rPr lang="en-US" dirty="0" smtClean="0"/>
              <a:t>Your </a:t>
            </a:r>
            <a:r>
              <a:rPr lang="en-US" dirty="0"/>
              <a:t>Majesties, Your Royal Highnesses, Distinguished Members of the Norwegian Nobel Committee, citizens of America, and citizens of the world:</a:t>
            </a:r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receive this honor with deep gratitude and great humility. It is an award that speaks to our highest aspirations - that for all the </a:t>
            </a:r>
            <a:r>
              <a:rPr lang="en-US" dirty="0" smtClean="0"/>
              <a:t>cruelty and </a:t>
            </a:r>
            <a:r>
              <a:rPr lang="en-US" dirty="0"/>
              <a:t>hardship of our world, we are not mere prisoners of fate. Our actions matter, and can bend history in the direction of </a:t>
            </a:r>
            <a:r>
              <a:rPr lang="en-US" dirty="0" smtClean="0"/>
              <a:t>justice. And </a:t>
            </a:r>
            <a:r>
              <a:rPr lang="en-US" dirty="0"/>
              <a:t>yet I would be remiss if I did not acknowledge the considerable controversy that your generous decision has generated. In part, this is </a:t>
            </a:r>
            <a:r>
              <a:rPr lang="en-US" dirty="0" smtClean="0"/>
              <a:t> because </a:t>
            </a:r>
            <a:r>
              <a:rPr lang="en-US" dirty="0"/>
              <a:t>I am at the beginning, and not the end, of my labors on the world stage. Compared to some of the giants of history who have received </a:t>
            </a:r>
            <a:r>
              <a:rPr lang="en-US" dirty="0" smtClean="0"/>
              <a:t> this </a:t>
            </a:r>
            <a:r>
              <a:rPr lang="en-US" dirty="0"/>
              <a:t>prize - Schweitzer and King; Marshall and Mandela - my accomplishments are slight. And then there are the men and women around the world </a:t>
            </a:r>
            <a:r>
              <a:rPr lang="en-US" dirty="0" smtClean="0"/>
              <a:t> who </a:t>
            </a:r>
            <a:r>
              <a:rPr lang="en-US" dirty="0"/>
              <a:t>have been jailed and beaten in the pursuit of justice; those who toil in humanitarian organizations to relieve suffering; the unrecognized </a:t>
            </a:r>
            <a:r>
              <a:rPr lang="en-US" dirty="0" smtClean="0"/>
              <a:t> millions </a:t>
            </a:r>
            <a:r>
              <a:rPr lang="en-US" dirty="0"/>
              <a:t>whose quiet acts of courage and compassion inspire even the most hardened of cynics. I cannot argue with those who find these men and </a:t>
            </a:r>
            <a:r>
              <a:rPr lang="en-US" dirty="0" smtClean="0"/>
              <a:t> women </a:t>
            </a:r>
            <a:r>
              <a:rPr lang="en-US" dirty="0"/>
              <a:t>- some known, some obscure to all but those they help - to be far more deserving of this honor than I.</a:t>
            </a:r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perhaps the most profound issue surrounding my receipt of this prize is the fact that I am the Commander-in-Chief of a nation in the midst </a:t>
            </a:r>
            <a:r>
              <a:rPr lang="en-US" dirty="0" smtClean="0"/>
              <a:t> of </a:t>
            </a:r>
            <a:r>
              <a:rPr lang="en-US" dirty="0"/>
              <a:t>two wars. One of these wars is winding down. The other is a conflict that America did not seek; one in which we are joined by forty three other </a:t>
            </a:r>
            <a:r>
              <a:rPr lang="en-US" dirty="0" smtClean="0"/>
              <a:t> countries </a:t>
            </a:r>
            <a:r>
              <a:rPr lang="en-US" dirty="0"/>
              <a:t>- including Norway - in an effort to defend ourselves and all nations from further </a:t>
            </a:r>
            <a:r>
              <a:rPr lang="en-US" dirty="0" smtClean="0"/>
              <a:t>attacks. Still</a:t>
            </a:r>
            <a:r>
              <a:rPr lang="en-US" dirty="0"/>
              <a:t>, we are at war, and I am responsible for the deployment of thousands of young Americans to battle in a distant land. Some will kill. Some </a:t>
            </a:r>
            <a:r>
              <a:rPr lang="en-US" dirty="0" smtClean="0"/>
              <a:t> will </a:t>
            </a:r>
            <a:r>
              <a:rPr lang="en-US" dirty="0"/>
              <a:t>be killed. And so I come here with an acute sense of the cost of armed conflict - filled with difficult questions about the relationship </a:t>
            </a:r>
            <a:r>
              <a:rPr lang="en-US" dirty="0" smtClean="0"/>
              <a:t> between </a:t>
            </a:r>
            <a:r>
              <a:rPr lang="en-US" dirty="0"/>
              <a:t>war and peace, and our effort to replace one with the other.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 us live by their example. We can acknowledge that oppression will always be with us, and still strive for justice. We </a:t>
            </a:r>
            <a:r>
              <a:rPr lang="en-US" dirty="0" smtClean="0"/>
              <a:t>can </a:t>
            </a:r>
            <a:r>
              <a:rPr lang="en-US" dirty="0"/>
              <a:t>admit the intractability of depravation, and still strive for dignity. We can understand that there will be war, and </a:t>
            </a:r>
            <a:r>
              <a:rPr lang="en-US" dirty="0" smtClean="0"/>
              <a:t>still </a:t>
            </a:r>
            <a:r>
              <a:rPr lang="en-US" dirty="0"/>
              <a:t>strive for peace. We can do that - for that is the story of human progress; that is the hope of all the world; and </a:t>
            </a:r>
            <a:r>
              <a:rPr lang="en-US" dirty="0" smtClean="0"/>
              <a:t>at </a:t>
            </a:r>
            <a:r>
              <a:rPr lang="en-US" dirty="0"/>
              <a:t>this moment of challenge, that must be our work here on Earth.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4" y="1583870"/>
            <a:ext cx="4525736" cy="45257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Text Processing &amp;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smtClean="0"/>
              <a:t>Obama Nobel Peace Prize Acceptance Speech</a:t>
            </a:r>
            <a:br>
              <a:rPr lang="en-US" sz="5500" b="1" dirty="0" smtClean="0"/>
            </a:br>
            <a:r>
              <a:rPr lang="en-US" sz="5500" b="1" dirty="0" smtClean="0"/>
              <a:t>December 2009</a:t>
            </a:r>
          </a:p>
          <a:p>
            <a:pPr marL="0" indent="0">
              <a:buNone/>
            </a:pPr>
            <a:r>
              <a:rPr lang="en-US" dirty="0" smtClean="0"/>
              <a:t>Your </a:t>
            </a:r>
            <a:r>
              <a:rPr lang="en-US" dirty="0"/>
              <a:t>Majesties, Your Royal Highnesses, Distinguished Members of the Norwegian Nobel Committee, citizens of America, and citizens of the world:</a:t>
            </a:r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receive this honor with deep gratitude and great humility. It is an award that speaks to our highest aspirations - that for all the </a:t>
            </a:r>
            <a:r>
              <a:rPr lang="en-US" dirty="0" smtClean="0"/>
              <a:t>cruelty and </a:t>
            </a:r>
            <a:r>
              <a:rPr lang="en-US" dirty="0"/>
              <a:t>hardship of our world, we are not mere prisoners of fate. Our actions matter, and can bend history in the direction of </a:t>
            </a:r>
            <a:r>
              <a:rPr lang="en-US" dirty="0" smtClean="0"/>
              <a:t>justice. And </a:t>
            </a:r>
            <a:r>
              <a:rPr lang="en-US" dirty="0"/>
              <a:t>yet I would be remiss if I did not acknowledge the considerable controversy that your generous decision has generated. In part, this is </a:t>
            </a:r>
            <a:r>
              <a:rPr lang="en-US" dirty="0" smtClean="0"/>
              <a:t> because </a:t>
            </a:r>
            <a:r>
              <a:rPr lang="en-US" dirty="0"/>
              <a:t>I am at the beginning, and not the end, of my labors on the world stage. Compared to some of the giants of history who have received </a:t>
            </a:r>
            <a:r>
              <a:rPr lang="en-US" dirty="0" smtClean="0"/>
              <a:t> this </a:t>
            </a:r>
            <a:r>
              <a:rPr lang="en-US" dirty="0"/>
              <a:t>prize - Schweitzer and King; Marshall and Mandela - my accomplishments are slight. And then there are the men and women around the world </a:t>
            </a:r>
            <a:r>
              <a:rPr lang="en-US" dirty="0" smtClean="0"/>
              <a:t> who </a:t>
            </a:r>
            <a:r>
              <a:rPr lang="en-US" dirty="0"/>
              <a:t>have been jailed and beaten in the pursuit of justice; those who toil in humanitarian organizations to relieve suffering; the unrecognized </a:t>
            </a:r>
            <a:r>
              <a:rPr lang="en-US" dirty="0" smtClean="0"/>
              <a:t> millions </a:t>
            </a:r>
            <a:r>
              <a:rPr lang="en-US" dirty="0"/>
              <a:t>whose quiet acts of courage and compassion inspire even the most hardened of cynics. I cannot argue with those who find these men and </a:t>
            </a:r>
            <a:r>
              <a:rPr lang="en-US" dirty="0" smtClean="0"/>
              <a:t> women </a:t>
            </a:r>
            <a:r>
              <a:rPr lang="en-US" dirty="0"/>
              <a:t>- some known, some obscure to all but those they help - to be far more deserving of this honor than I.</a:t>
            </a:r>
          </a:p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/>
              <a:t>perhaps the most profound issue surrounding my receipt of this prize is the fact that I am the Commander-in-Chief of a nation in the midst </a:t>
            </a:r>
            <a:r>
              <a:rPr lang="en-US" dirty="0" smtClean="0"/>
              <a:t> of </a:t>
            </a:r>
            <a:r>
              <a:rPr lang="en-US" dirty="0"/>
              <a:t>two wars. One of these wars is winding down. The other is a conflict that America did not seek; one in which we are joined by forty three other </a:t>
            </a:r>
            <a:r>
              <a:rPr lang="en-US" dirty="0" smtClean="0"/>
              <a:t> countries </a:t>
            </a:r>
            <a:r>
              <a:rPr lang="en-US" dirty="0"/>
              <a:t>- including Norway - in an effort to defend ourselves and all nations from further </a:t>
            </a:r>
            <a:r>
              <a:rPr lang="en-US" dirty="0" smtClean="0"/>
              <a:t>attacks. Still</a:t>
            </a:r>
            <a:r>
              <a:rPr lang="en-US" dirty="0"/>
              <a:t>, we are at war, and I am responsible for the deployment of thousands of young Americans to battle in a distant land. Some will kill. Some </a:t>
            </a:r>
            <a:r>
              <a:rPr lang="en-US" dirty="0" smtClean="0"/>
              <a:t> will </a:t>
            </a:r>
            <a:r>
              <a:rPr lang="en-US" dirty="0"/>
              <a:t>be killed. And so I come here with an acute sense of the cost of armed conflict - filled with difficult questions about the relationship </a:t>
            </a:r>
            <a:r>
              <a:rPr lang="en-US" dirty="0" smtClean="0"/>
              <a:t> between </a:t>
            </a:r>
            <a:r>
              <a:rPr lang="en-US" dirty="0"/>
              <a:t>war and peace, and our effort to replace one with the other.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 us live by their example. We can acknowledge that oppression will always be with us, and still strive for justice. We </a:t>
            </a:r>
            <a:r>
              <a:rPr lang="en-US" dirty="0" smtClean="0"/>
              <a:t>can </a:t>
            </a:r>
            <a:r>
              <a:rPr lang="en-US" dirty="0"/>
              <a:t>admit the intractability of depravation, and still strive for dignity. We can understand that there will be war, and </a:t>
            </a:r>
            <a:r>
              <a:rPr lang="en-US" dirty="0" smtClean="0"/>
              <a:t>still </a:t>
            </a:r>
            <a:r>
              <a:rPr lang="en-US" dirty="0"/>
              <a:t>strive for peace. We can do that - for that is the story of human progress; that is the hope of all the world; and </a:t>
            </a:r>
            <a:r>
              <a:rPr lang="en-US" dirty="0" smtClean="0"/>
              <a:t>at </a:t>
            </a:r>
            <a:r>
              <a:rPr lang="en-US" dirty="0"/>
              <a:t>this moment of challenge, that must be our work here on Earth.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61" y="1396090"/>
            <a:ext cx="5097236" cy="50972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3" y="146957"/>
            <a:ext cx="4774267" cy="6711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Drawing with recursion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Drawing </a:t>
            </a:r>
            <a:r>
              <a:rPr lang="en-US" b="1" dirty="0"/>
              <a:t>with recursion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64728" y="1738541"/>
            <a:ext cx="7599713" cy="2147661"/>
            <a:chOff x="304800" y="1143000"/>
            <a:chExt cx="7078085" cy="266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8720" t="4814" r="29027" b="8111"/>
            <a:stretch/>
          </p:blipFill>
          <p:spPr>
            <a:xfrm>
              <a:off x="5715000" y="1143000"/>
              <a:ext cx="1667885" cy="2667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1143000"/>
              <a:ext cx="5233988" cy="2667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949450" y="4481743"/>
            <a:ext cx="8590643" cy="2298104"/>
            <a:chOff x="304800" y="3886200"/>
            <a:chExt cx="8001000" cy="28538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886200"/>
              <a:ext cx="3962400" cy="28409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3886200"/>
              <a:ext cx="3810000" cy="2853823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-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data</a:t>
            </a:r>
          </a:p>
          <a:p>
            <a:r>
              <a:rPr lang="en-US" dirty="0" smtClean="0"/>
              <a:t>Clean it up</a:t>
            </a:r>
          </a:p>
          <a:p>
            <a:r>
              <a:rPr lang="en-US" dirty="0" smtClean="0"/>
              <a:t>Plan layout</a:t>
            </a:r>
          </a:p>
          <a:p>
            <a:r>
              <a:rPr lang="en-US" dirty="0" smtClean="0"/>
              <a:t>Read and parse data</a:t>
            </a:r>
          </a:p>
          <a:p>
            <a:r>
              <a:rPr lang="en-US" dirty="0" smtClean="0"/>
              <a:t>Computer/process data, if needed</a:t>
            </a:r>
          </a:p>
          <a:p>
            <a:r>
              <a:rPr lang="en-US" dirty="0" smtClean="0"/>
              <a:t>Draw basic plot</a:t>
            </a:r>
          </a:p>
          <a:p>
            <a:r>
              <a:rPr lang="en-US" dirty="0" smtClean="0"/>
              <a:t>Make it interactive</a:t>
            </a:r>
          </a:p>
          <a:p>
            <a:r>
              <a:rPr lang="en-US" dirty="0" smtClean="0"/>
              <a:t>Label the data and axes</a:t>
            </a:r>
          </a:p>
          <a:p>
            <a:r>
              <a:rPr lang="en-US" dirty="0" smtClean="0"/>
              <a:t>Add title, legend,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Drawing </a:t>
            </a:r>
            <a:r>
              <a:rPr lang="en-US" b="1" dirty="0"/>
              <a:t>with recursion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7" y="2176224"/>
            <a:ext cx="9364133" cy="317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Drawing </a:t>
            </a:r>
            <a:r>
              <a:rPr lang="en-US" b="1" dirty="0"/>
              <a:t>with recursion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82" y="2796709"/>
            <a:ext cx="5565019" cy="188687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0047" y="1431245"/>
            <a:ext cx="5233307" cy="513556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/>
              <a:t>void setup() </a:t>
            </a:r>
            <a:r>
              <a:rPr lang="en-US" sz="1800" dirty="0" smtClean="0"/>
              <a:t>{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/>
              <a:t>size(800, 800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/>
              <a:t>background(255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/>
              <a:t>stroke(156, 171, 61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 err="1"/>
              <a:t>drawTree</a:t>
            </a:r>
            <a:r>
              <a:rPr lang="en-US" sz="1800" dirty="0"/>
              <a:t>(width/2, height, 175, 90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} </a:t>
            </a:r>
            <a:r>
              <a:rPr lang="en-US" sz="1800" dirty="0"/>
              <a:t>// end setup</a:t>
            </a:r>
            <a:r>
              <a:rPr lang="en-US" sz="1800" dirty="0" smtClean="0"/>
              <a:t>()</a:t>
            </a:r>
            <a:br>
              <a:rPr lang="en-US" sz="1800" dirty="0" smtClean="0"/>
            </a:b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/>
              <a:t>void </a:t>
            </a:r>
            <a:r>
              <a:rPr lang="en-US" sz="1800" dirty="0" err="1"/>
              <a:t>drawTree</a:t>
            </a:r>
            <a:r>
              <a:rPr lang="en-US" sz="1800" dirty="0"/>
              <a:t>(float x0, float y0, float </a:t>
            </a:r>
            <a:r>
              <a:rPr lang="en-US" sz="1800" dirty="0" err="1"/>
              <a:t>len</a:t>
            </a:r>
            <a:r>
              <a:rPr lang="en-US" sz="1800" dirty="0"/>
              <a:t>, float angle) </a:t>
            </a:r>
            <a:r>
              <a:rPr lang="en-US" sz="1800" dirty="0" smtClean="0"/>
              <a:t>{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/>
              <a:t>if (</a:t>
            </a:r>
            <a:r>
              <a:rPr lang="en-US" sz="1800" dirty="0" err="1"/>
              <a:t>len</a:t>
            </a:r>
            <a:r>
              <a:rPr lang="en-US" sz="1800" dirty="0"/>
              <a:t> &gt; 2) </a:t>
            </a:r>
            <a:r>
              <a:rPr lang="en-US" sz="1800" dirty="0" smtClean="0"/>
              <a:t>{</a:t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/>
              <a:t>float x1 = x0 + cos(radians(angle))*</a:t>
            </a:r>
            <a:r>
              <a:rPr lang="en-US" sz="1800" dirty="0" err="1"/>
              <a:t>len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/>
              <a:t>float y1 = y0 - sin(radians(angle))*</a:t>
            </a:r>
            <a:r>
              <a:rPr lang="en-US" sz="1800" dirty="0" err="1"/>
              <a:t>len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/>
              <a:t>line(x0, y0, x1, y1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 err="1"/>
              <a:t>drawTree</a:t>
            </a:r>
            <a:r>
              <a:rPr lang="en-US" sz="1800" dirty="0"/>
              <a:t>(x1, y1, </a:t>
            </a:r>
            <a:r>
              <a:rPr lang="en-US" sz="1800" dirty="0" err="1"/>
              <a:t>len</a:t>
            </a:r>
            <a:r>
              <a:rPr lang="en-US" sz="1800" dirty="0"/>
              <a:t> * 0.75, angle + 30</a:t>
            </a:r>
            <a:r>
              <a:rPr lang="en-US" sz="1800" dirty="0" smtClean="0"/>
              <a:t>);</a:t>
            </a:r>
            <a:br>
              <a:rPr lang="en-US" sz="1800" dirty="0" smtClean="0"/>
            </a:br>
            <a:r>
              <a:rPr lang="en-US" sz="1800" dirty="0" smtClean="0"/>
              <a:t>    </a:t>
            </a:r>
            <a:r>
              <a:rPr lang="en-US" sz="1800" dirty="0" err="1"/>
              <a:t>drawTree</a:t>
            </a:r>
            <a:r>
              <a:rPr lang="en-US" sz="1800" dirty="0"/>
              <a:t>(x1, y1, </a:t>
            </a:r>
            <a:r>
              <a:rPr lang="en-US" sz="1800" dirty="0" err="1"/>
              <a:t>len</a:t>
            </a:r>
            <a:r>
              <a:rPr lang="en-US" sz="1800" dirty="0"/>
              <a:t> * 0.66, angle - 50);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/>
              <a:t>} </a:t>
            </a:r>
            <a:r>
              <a:rPr lang="en-US" sz="1800" dirty="0"/>
              <a:t>// end </a:t>
            </a:r>
            <a:r>
              <a:rPr lang="en-US" sz="1800" dirty="0" err="1"/>
              <a:t>drawTree</a:t>
            </a:r>
            <a:r>
              <a:rPr lang="en-US" sz="1800" dirty="0"/>
              <a:t>()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Drawing </a:t>
            </a:r>
            <a:r>
              <a:rPr lang="en-US" b="1" dirty="0"/>
              <a:t>with recursion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64" y="2554147"/>
            <a:ext cx="3390446" cy="2441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58" y="2456065"/>
            <a:ext cx="2555048" cy="2539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68" y="2401371"/>
            <a:ext cx="2552796" cy="259389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Lindenmayer</a:t>
            </a:r>
            <a:r>
              <a:rPr lang="en-US" b="1" dirty="0" smtClean="0"/>
              <a:t> Systems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98172" y="2261507"/>
            <a:ext cx="28456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Grammar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Alphabet: {</a:t>
            </a:r>
            <a:r>
              <a:rPr lang="en-US" b="1" dirty="0" smtClean="0"/>
              <a:t>A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Axiom: </a:t>
            </a:r>
            <a:r>
              <a:rPr lang="en-US" b="1" dirty="0" smtClean="0"/>
              <a:t>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Rules: (</a:t>
            </a:r>
            <a:r>
              <a:rPr lang="en-US" b="1" dirty="0" smtClean="0"/>
              <a:t>A</a:t>
            </a:r>
            <a:r>
              <a:rPr lang="en-US" dirty="0" smtClean="0"/>
              <a:t> → </a:t>
            </a:r>
            <a:r>
              <a:rPr lang="en-US" b="1" dirty="0" smtClean="0"/>
              <a:t>AB</a:t>
            </a:r>
            <a:r>
              <a:rPr lang="en-US" dirty="0" smtClean="0"/>
              <a:t>), (</a:t>
            </a:r>
            <a:r>
              <a:rPr lang="en-US" b="1" dirty="0" smtClean="0"/>
              <a:t>B</a:t>
            </a:r>
            <a:r>
              <a:rPr lang="en-US" dirty="0" smtClean="0"/>
              <a:t> </a:t>
            </a:r>
            <a:r>
              <a:rPr lang="en-US" dirty="0"/>
              <a:t>→ </a:t>
            </a:r>
            <a:r>
              <a:rPr lang="en-US" b="1" dirty="0" smtClean="0"/>
              <a:t>A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6581" y="2261507"/>
            <a:ext cx="16110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Derivation</a:t>
            </a:r>
            <a:endParaRPr lang="en-US" b="1" dirty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ABA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ABAAB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ABAABABA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Lindenmayer</a:t>
            </a:r>
            <a:r>
              <a:rPr lang="en-US" b="1" dirty="0" smtClean="0"/>
              <a:t> Systems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98172" y="1787995"/>
            <a:ext cx="26505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Grammar: Turtle Graphics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Alphabet: {</a:t>
            </a:r>
            <a:r>
              <a:rPr lang="en-US" b="1" dirty="0" smtClean="0"/>
              <a:t>F</a:t>
            </a: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Axiom: </a:t>
            </a:r>
            <a:r>
              <a:rPr lang="en-US" b="1" dirty="0"/>
              <a:t>F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Rules: (</a:t>
            </a:r>
            <a:r>
              <a:rPr lang="en-US" b="1" dirty="0"/>
              <a:t>F</a:t>
            </a:r>
            <a:r>
              <a:rPr lang="en-US" dirty="0" smtClean="0"/>
              <a:t> → </a:t>
            </a:r>
            <a:r>
              <a:rPr lang="en-US" b="1" dirty="0" smtClean="0"/>
              <a:t>F+F-F-F+F)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8172" y="4073992"/>
            <a:ext cx="3984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Interpretation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</a:t>
            </a:r>
            <a:r>
              <a:rPr lang="en-US" dirty="0" smtClean="0"/>
              <a:t>: move forward one unit (pen down)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+</a:t>
            </a:r>
            <a:r>
              <a:rPr lang="en-US" dirty="0" smtClean="0"/>
              <a:t>: turn left (pen up)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-</a:t>
            </a:r>
            <a:r>
              <a:rPr lang="en-US" dirty="0" smtClean="0"/>
              <a:t>: turn right (pen down)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37727"/>
            <a:ext cx="2150225" cy="765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60" y="1763467"/>
            <a:ext cx="2889250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02" y="3761255"/>
            <a:ext cx="4793475" cy="234406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421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/>
              <a:t>Lindenmayer</a:t>
            </a:r>
            <a:r>
              <a:rPr lang="en-US" b="1" dirty="0" smtClean="0"/>
              <a:t> Systems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26" y="2166293"/>
            <a:ext cx="1517385" cy="1322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84" y="1989239"/>
            <a:ext cx="14732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27" y="1933610"/>
            <a:ext cx="1570971" cy="1787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96" y="1731156"/>
            <a:ext cx="1935987" cy="21925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43" y="4636700"/>
            <a:ext cx="1444171" cy="1437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5" y="4428654"/>
            <a:ext cx="1850470" cy="18533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25" y="4391358"/>
            <a:ext cx="1927943" cy="1927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93" y="4239544"/>
            <a:ext cx="2231571" cy="22315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4567" y="2190786"/>
            <a:ext cx="2505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Koch Snowflake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Alphabet: {</a:t>
            </a:r>
            <a:r>
              <a:rPr lang="en-US" b="1" dirty="0"/>
              <a:t>F</a:t>
            </a:r>
            <a:r>
              <a:rPr lang="en-US" dirty="0" smtClean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Axiom: </a:t>
            </a:r>
            <a:r>
              <a:rPr lang="en-US" b="1" dirty="0" smtClean="0"/>
              <a:t>F++F++F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Rules: (</a:t>
            </a:r>
            <a:r>
              <a:rPr lang="en-US" b="1" dirty="0"/>
              <a:t>F</a:t>
            </a:r>
            <a:r>
              <a:rPr lang="en-US" dirty="0" smtClean="0"/>
              <a:t> → </a:t>
            </a:r>
            <a:r>
              <a:rPr lang="en-US" b="1" dirty="0" smtClean="0"/>
              <a:t>F-F++F-F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4566" y="4755164"/>
            <a:ext cx="2505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Quadratic Flake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Alphabet: {</a:t>
            </a:r>
            <a:r>
              <a:rPr lang="en-US" b="1" dirty="0"/>
              <a:t>F</a:t>
            </a:r>
            <a:r>
              <a:rPr lang="en-US" dirty="0" smtClean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Axiom: </a:t>
            </a:r>
            <a:r>
              <a:rPr lang="en-US" b="1" dirty="0" smtClean="0"/>
              <a:t>F++F++F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Rules: (</a:t>
            </a:r>
            <a:r>
              <a:rPr lang="en-US" b="1" dirty="0"/>
              <a:t>F</a:t>
            </a:r>
            <a:r>
              <a:rPr lang="en-US" dirty="0" smtClean="0"/>
              <a:t> → </a:t>
            </a:r>
            <a:r>
              <a:rPr lang="en-US" b="1" dirty="0" smtClean="0"/>
              <a:t>F-F++F-F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804" y="1589312"/>
            <a:ext cx="10972800" cy="2133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 image is an array of colors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14400" y="2204330"/>
            <a:ext cx="5347607" cy="375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9" name="Group 158"/>
          <p:cNvGrpSpPr/>
          <p:nvPr/>
        </p:nvGrpSpPr>
        <p:grpSpPr>
          <a:xfrm>
            <a:off x="7235360" y="2209800"/>
            <a:ext cx="4064000" cy="3791655"/>
            <a:chOff x="5715000" y="2209800"/>
            <a:chExt cx="3048000" cy="3791655"/>
          </a:xfrm>
        </p:grpSpPr>
        <p:sp>
          <p:nvSpPr>
            <p:cNvPr id="5" name="Rectangle 4"/>
            <p:cNvSpPr/>
            <p:nvPr/>
          </p:nvSpPr>
          <p:spPr>
            <a:xfrm>
              <a:off x="5715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</a:t>
              </a:r>
              <a:endParaRPr lang="en-US" sz="1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8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</a:t>
              </a:r>
              <a:endParaRPr lang="en-US" sz="1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01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98</a:t>
              </a:r>
              <a:endParaRPr lang="en-US" sz="1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99</a:t>
              </a:r>
              <a:endParaRPr lang="en-US" sz="1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15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100</a:t>
              </a:r>
              <a:endParaRPr lang="en-US" sz="1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101</a:t>
              </a:r>
              <a:endParaRPr lang="en-US" sz="1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77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102</a:t>
              </a:r>
              <a:endParaRPr lang="en-US" sz="1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103</a:t>
              </a:r>
              <a:endParaRPr lang="en-US" sz="1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01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198</a:t>
              </a:r>
              <a:endParaRPr lang="en-US" sz="1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199</a:t>
              </a:r>
              <a:endParaRPr lang="en-US" sz="10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239000" y="2209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239000" y="2590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390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848600" y="2209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848600" y="2590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8486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498498" y="228600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98498" y="2633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15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200</a:t>
              </a:r>
              <a:endParaRPr lang="en-US" sz="1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96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201</a:t>
              </a:r>
              <a:endParaRPr lang="en-US" sz="10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77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202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203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01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298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382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299</a:t>
              </a:r>
              <a:endParaRPr lang="en-US" sz="1000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2390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486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498498" y="3014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715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300</a:t>
              </a:r>
              <a:endParaRPr lang="en-US" sz="10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6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301</a:t>
              </a:r>
              <a:endParaRPr lang="en-US" sz="10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77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302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58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303</a:t>
              </a: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001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398</a:t>
              </a: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82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399</a:t>
              </a:r>
              <a:endParaRPr lang="en-US" sz="10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498498" y="3395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715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400</a:t>
              </a:r>
              <a:endParaRPr lang="en-US" sz="10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6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401</a:t>
              </a:r>
              <a:endParaRPr lang="en-US" sz="10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77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402</a:t>
              </a:r>
              <a:endParaRPr lang="en-US" sz="10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58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403</a:t>
              </a:r>
              <a:endParaRPr lang="en-US" sz="10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001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498</a:t>
              </a:r>
              <a:endParaRPr lang="en-US" sz="10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82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499</a:t>
              </a:r>
              <a:endParaRPr lang="en-US" sz="1000" dirty="0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7498498" y="3776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5715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500</a:t>
              </a:r>
              <a:endParaRPr lang="en-US" sz="10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96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501</a:t>
              </a:r>
              <a:endParaRPr lang="en-US" sz="10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77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502</a:t>
              </a:r>
              <a:endParaRPr lang="en-US" sz="10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858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503</a:t>
              </a:r>
              <a:endParaRPr lang="en-US" sz="10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001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598</a:t>
              </a:r>
              <a:endParaRPr lang="en-US" sz="10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382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599</a:t>
              </a:r>
              <a:endParaRPr lang="en-US" sz="1000" dirty="0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498498" y="4157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5715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600</a:t>
              </a:r>
              <a:endParaRPr lang="en-US" sz="10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96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601</a:t>
              </a:r>
              <a:endParaRPr lang="en-US" sz="10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77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602</a:t>
              </a:r>
              <a:endParaRPr lang="en-US" sz="10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58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603</a:t>
              </a:r>
              <a:endParaRPr lang="en-US" sz="10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001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698</a:t>
              </a:r>
              <a:endParaRPr lang="en-US" sz="10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382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699</a:t>
              </a:r>
              <a:endParaRPr lang="en-US" sz="1000" dirty="0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7498498" y="4538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5715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700</a:t>
              </a:r>
              <a:endParaRPr lang="en-US" sz="10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096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701</a:t>
              </a:r>
              <a:endParaRPr lang="en-US" sz="10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77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702</a:t>
              </a:r>
              <a:endParaRPr lang="en-US" sz="100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58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703</a:t>
              </a:r>
              <a:endParaRPr lang="en-US" sz="10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01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798</a:t>
              </a:r>
              <a:endParaRPr lang="en-US" sz="10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382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799</a:t>
              </a:r>
              <a:endParaRPr lang="en-US" sz="1000" dirty="0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/>
            <p:cNvSpPr/>
            <p:nvPr/>
          </p:nvSpPr>
          <p:spPr>
            <a:xfrm>
              <a:off x="7498498" y="4919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5715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800</a:t>
              </a:r>
              <a:endParaRPr lang="en-US" sz="10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096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801</a:t>
              </a:r>
              <a:endParaRPr lang="en-US" sz="10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77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802</a:t>
              </a:r>
              <a:endParaRPr lang="en-US" sz="10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858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803</a:t>
              </a:r>
              <a:endParaRPr lang="en-US" sz="10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001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898</a:t>
              </a:r>
              <a:endParaRPr lang="en-US" sz="10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82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899</a:t>
              </a:r>
              <a:endParaRPr lang="en-US" sz="1000" dirty="0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/>
            <p:cNvSpPr/>
            <p:nvPr/>
          </p:nvSpPr>
          <p:spPr>
            <a:xfrm>
              <a:off x="7498498" y="5300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7498498" y="5681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145" name="Straight Connector 144"/>
            <p:cNvCxnSpPr/>
            <p:nvPr/>
          </p:nvCxnSpPr>
          <p:spPr>
            <a:xfrm rot="16200000">
              <a:off x="5638800" y="57150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16200000">
              <a:off x="6019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>
              <a:off x="6400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16200000">
              <a:off x="6781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>
              <a:off x="7162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rot="16200000">
              <a:off x="7924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rot="16200000">
              <a:off x="8305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rot="16200000">
              <a:off x="8686800" y="57150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/>
            <p:cNvSpPr/>
            <p:nvPr/>
          </p:nvSpPr>
          <p:spPr>
            <a:xfrm rot="5400000">
              <a:off x="5823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54" name="Rectangle 153"/>
            <p:cNvSpPr/>
            <p:nvPr/>
          </p:nvSpPr>
          <p:spPr>
            <a:xfrm rot="5400000">
              <a:off x="6204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55" name="Rectangle 154"/>
            <p:cNvSpPr/>
            <p:nvPr/>
          </p:nvSpPr>
          <p:spPr>
            <a:xfrm rot="5400000">
              <a:off x="6585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56" name="Rectangle 155"/>
            <p:cNvSpPr/>
            <p:nvPr/>
          </p:nvSpPr>
          <p:spPr>
            <a:xfrm rot="5400000">
              <a:off x="6966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57" name="Rectangle 156"/>
            <p:cNvSpPr/>
            <p:nvPr/>
          </p:nvSpPr>
          <p:spPr>
            <a:xfrm rot="5400000">
              <a:off x="8109969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58" name="Rectangle 157"/>
            <p:cNvSpPr/>
            <p:nvPr/>
          </p:nvSpPr>
          <p:spPr>
            <a:xfrm rot="5400000">
              <a:off x="8490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363201" y="61722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mag.pde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812801" y="5943600"/>
            <a:ext cx="359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Pi</a:t>
            </a:r>
            <a:r>
              <a:rPr lang="en-US" sz="2800" dirty="0" smtClean="0"/>
              <a:t>x</a:t>
            </a:r>
            <a:r>
              <a:rPr lang="en-US" sz="2800" u="sng" dirty="0" smtClean="0"/>
              <a:t>el</a:t>
            </a:r>
            <a:r>
              <a:rPr lang="en-US" sz="2800" dirty="0" smtClean="0"/>
              <a:t>  :  </a:t>
            </a:r>
            <a:r>
              <a:rPr lang="en-US" sz="2800" u="sng" dirty="0" smtClean="0"/>
              <a:t>Pi</a:t>
            </a:r>
            <a:r>
              <a:rPr lang="en-US" sz="2800" dirty="0" smtClean="0"/>
              <a:t>cture </a:t>
            </a:r>
            <a:r>
              <a:rPr lang="en-US" sz="2800" u="sng" dirty="0" smtClean="0"/>
              <a:t>El</a:t>
            </a:r>
            <a:r>
              <a:rPr lang="en-US" sz="2800" dirty="0" smtClean="0"/>
              <a:t>ement</a:t>
            </a:r>
            <a:endParaRPr lang="en-US" sz="2800" dirty="0"/>
          </a:p>
        </p:txBody>
      </p:sp>
      <p:sp>
        <p:nvSpPr>
          <p:cNvPr id="13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985" y="2846614"/>
            <a:ext cx="4578350" cy="20574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3800" b="1" dirty="0" smtClean="0"/>
              <a:t>Color</a:t>
            </a:r>
            <a:endParaRPr lang="en-US" b="1" dirty="0" smtClean="0"/>
          </a:p>
          <a:p>
            <a:r>
              <a:rPr lang="en-US" dirty="0" smtClean="0"/>
              <a:t>A triple of bytes [0, 255]</a:t>
            </a:r>
          </a:p>
          <a:p>
            <a:pPr lvl="1"/>
            <a:r>
              <a:rPr lang="en-US" dirty="0" smtClean="0"/>
              <a:t>RGB or HSB</a:t>
            </a:r>
          </a:p>
          <a:p>
            <a:r>
              <a:rPr lang="en-US" dirty="0" smtClean="0"/>
              <a:t>Transparency (alpha)</a:t>
            </a:r>
          </a:p>
          <a:p>
            <a:pPr lvl="1"/>
            <a:r>
              <a:rPr lang="en-US" dirty="0" smtClean="0"/>
              <a:t>How to blend a new pixel color with an existing pixel color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655129" y="1973036"/>
            <a:ext cx="57721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2801" y="6248400"/>
            <a:ext cx="101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rgba.pde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093" y="1809776"/>
            <a:ext cx="10972800" cy="55165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Accessing the pixels of a sketch</a:t>
            </a:r>
          </a:p>
          <a:p>
            <a:pPr lvl="3"/>
            <a:endParaRPr lang="en-US" dirty="0" smtClean="0"/>
          </a:p>
          <a:p>
            <a:r>
              <a:rPr lang="en-US" b="1" dirty="0" err="1" smtClean="0"/>
              <a:t>loadPixels</a:t>
            </a:r>
            <a:r>
              <a:rPr lang="en-US" b="1" dirty="0" smtClean="0"/>
              <a:t>()</a:t>
            </a:r>
          </a:p>
          <a:p>
            <a:pPr lvl="1"/>
            <a:r>
              <a:rPr lang="en-US" dirty="0" smtClean="0"/>
              <a:t>Loads the color data out of the sketch window into a 1D array of colors named </a:t>
            </a:r>
            <a:r>
              <a:rPr lang="en-US" b="1" dirty="0" smtClean="0"/>
              <a:t>pixels[]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pixels[] </a:t>
            </a:r>
            <a:r>
              <a:rPr lang="en-US" dirty="0" smtClean="0"/>
              <a:t>array can be modified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updatePixels</a:t>
            </a:r>
            <a:r>
              <a:rPr lang="en-US" b="1" dirty="0" smtClean="0"/>
              <a:t>()</a:t>
            </a:r>
          </a:p>
          <a:p>
            <a:pPr lvl="1"/>
            <a:r>
              <a:rPr lang="en-US" dirty="0" smtClean="0"/>
              <a:t>Copies the color data from the </a:t>
            </a:r>
            <a:r>
              <a:rPr lang="en-US" b="1" dirty="0" smtClean="0"/>
              <a:t>pixels[] </a:t>
            </a:r>
            <a:r>
              <a:rPr lang="en-US" dirty="0" smtClean="0"/>
              <a:t>array back to the sketch window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Sales Data </a:t>
            </a:r>
            <a:br>
              <a:rPr lang="en-US" b="1" dirty="0" smtClean="0"/>
            </a:br>
            <a:r>
              <a:rPr lang="en-US" b="1" dirty="0" smtClean="0"/>
              <a:t>(US $ in thousands)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826609"/>
              </p:ext>
            </p:extLst>
          </p:nvPr>
        </p:nvGraphicFramePr>
        <p:xfrm>
          <a:off x="1816094" y="1990651"/>
          <a:ext cx="8699509" cy="1251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669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</a:tblGrid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Region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Feb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Mar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Apr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May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Jun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Jul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Aug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Sep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Oct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Nov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Dec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Domestic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International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/>
          <p:cNvSpPr txBox="1"/>
          <p:nvPr/>
        </p:nvSpPr>
        <p:spPr>
          <a:xfrm>
            <a:off x="508000" y="1858158"/>
            <a:ext cx="6502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/>
            <a:r>
              <a:rPr lang="en-US" sz="3200" dirty="0" smtClean="0"/>
              <a:t>A 100-pixel wide image</a:t>
            </a:r>
            <a:endParaRPr lang="en-US" sz="2800" dirty="0" smtClean="0"/>
          </a:p>
          <a:p>
            <a:pPr marL="236538" indent="-236538">
              <a:buFont typeface="Arial" pitchFamily="34" charset="0"/>
              <a:buChar char="•"/>
            </a:pPr>
            <a:endParaRPr lang="en-US" sz="2800" dirty="0" smtClean="0"/>
          </a:p>
          <a:p>
            <a:pPr marL="236538" indent="-236538">
              <a:buFont typeface="Arial" pitchFamily="34" charset="0"/>
              <a:buChar char="•"/>
            </a:pPr>
            <a:r>
              <a:rPr lang="en-US" sz="2800" dirty="0" smtClean="0"/>
              <a:t>First pixel at index 0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sz="2800" dirty="0" smtClean="0"/>
              <a:t>Right-most pixel in first row at index 99</a:t>
            </a:r>
          </a:p>
          <a:p>
            <a:pPr marL="236538" indent="-236538">
              <a:buFont typeface="Arial" pitchFamily="34" charset="0"/>
              <a:buChar char="•"/>
            </a:pPr>
            <a:r>
              <a:rPr lang="en-US" sz="2800" dirty="0" smtClean="0"/>
              <a:t>First pixel of second row at index 100</a:t>
            </a:r>
          </a:p>
          <a:p>
            <a:pPr marL="236538" indent="-236538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711200" y="5238732"/>
            <a:ext cx="5502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 pixels[] array is one-dimensional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812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37" name="Rectangle 136"/>
          <p:cNvSpPr/>
          <p:nvPr/>
        </p:nvSpPr>
        <p:spPr>
          <a:xfrm>
            <a:off x="1320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138" name="Rectangle 137"/>
          <p:cNvSpPr/>
          <p:nvPr/>
        </p:nvSpPr>
        <p:spPr>
          <a:xfrm>
            <a:off x="1828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139" name="Rectangle 138"/>
          <p:cNvSpPr/>
          <p:nvPr/>
        </p:nvSpPr>
        <p:spPr>
          <a:xfrm>
            <a:off x="2336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40" name="Rectangle 139"/>
          <p:cNvSpPr/>
          <p:nvPr/>
        </p:nvSpPr>
        <p:spPr>
          <a:xfrm>
            <a:off x="3860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98</a:t>
            </a:r>
            <a:endParaRPr lang="en-US" sz="1000" dirty="0"/>
          </a:p>
        </p:txBody>
      </p:sp>
      <p:sp>
        <p:nvSpPr>
          <p:cNvPr id="141" name="Rectangle 140"/>
          <p:cNvSpPr/>
          <p:nvPr/>
        </p:nvSpPr>
        <p:spPr>
          <a:xfrm>
            <a:off x="4368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99</a:t>
            </a:r>
            <a:endParaRPr lang="en-US" sz="1000" dirty="0"/>
          </a:p>
        </p:txBody>
      </p:sp>
      <p:sp>
        <p:nvSpPr>
          <p:cNvPr id="142" name="Rectangle 141"/>
          <p:cNvSpPr/>
          <p:nvPr/>
        </p:nvSpPr>
        <p:spPr>
          <a:xfrm>
            <a:off x="4876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100</a:t>
            </a:r>
            <a:endParaRPr lang="en-US" sz="1000" dirty="0"/>
          </a:p>
        </p:txBody>
      </p:sp>
      <p:sp>
        <p:nvSpPr>
          <p:cNvPr id="143" name="Rectangle 142"/>
          <p:cNvSpPr/>
          <p:nvPr/>
        </p:nvSpPr>
        <p:spPr>
          <a:xfrm>
            <a:off x="5384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101</a:t>
            </a:r>
            <a:endParaRPr lang="en-US" sz="1000" dirty="0"/>
          </a:p>
        </p:txBody>
      </p:sp>
      <p:sp>
        <p:nvSpPr>
          <p:cNvPr id="144" name="Rectangle 143"/>
          <p:cNvSpPr/>
          <p:nvPr/>
        </p:nvSpPr>
        <p:spPr>
          <a:xfrm>
            <a:off x="5892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102</a:t>
            </a:r>
            <a:endParaRPr lang="en-US" sz="1000" dirty="0"/>
          </a:p>
        </p:txBody>
      </p:sp>
      <p:sp>
        <p:nvSpPr>
          <p:cNvPr id="145" name="Rectangle 144"/>
          <p:cNvSpPr/>
          <p:nvPr/>
        </p:nvSpPr>
        <p:spPr>
          <a:xfrm>
            <a:off x="6400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103</a:t>
            </a:r>
            <a:endParaRPr lang="en-US" sz="1000" dirty="0"/>
          </a:p>
        </p:txBody>
      </p:sp>
      <p:sp>
        <p:nvSpPr>
          <p:cNvPr id="146" name="Rectangle 145"/>
          <p:cNvSpPr/>
          <p:nvPr/>
        </p:nvSpPr>
        <p:spPr>
          <a:xfrm>
            <a:off x="7924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198</a:t>
            </a:r>
            <a:endParaRPr lang="en-US" sz="1000" dirty="0"/>
          </a:p>
        </p:txBody>
      </p:sp>
      <p:sp>
        <p:nvSpPr>
          <p:cNvPr id="147" name="Rectangle 146"/>
          <p:cNvSpPr/>
          <p:nvPr/>
        </p:nvSpPr>
        <p:spPr>
          <a:xfrm>
            <a:off x="8432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199</a:t>
            </a:r>
            <a:endParaRPr lang="en-US" sz="1000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2844800" y="6000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908800" y="6000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6908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657600" y="6000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7721600" y="6000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77216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3190797" y="6076932"/>
            <a:ext cx="2824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155" name="Rectangle 154"/>
          <p:cNvSpPr/>
          <p:nvPr/>
        </p:nvSpPr>
        <p:spPr>
          <a:xfrm>
            <a:off x="7254797" y="6043922"/>
            <a:ext cx="2824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156" name="Rectangle 155"/>
          <p:cNvSpPr/>
          <p:nvPr/>
        </p:nvSpPr>
        <p:spPr>
          <a:xfrm>
            <a:off x="8940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200</a:t>
            </a:r>
            <a:endParaRPr lang="en-US" sz="1000" dirty="0"/>
          </a:p>
        </p:txBody>
      </p:sp>
      <p:sp>
        <p:nvSpPr>
          <p:cNvPr id="157" name="Rectangle 156"/>
          <p:cNvSpPr/>
          <p:nvPr/>
        </p:nvSpPr>
        <p:spPr>
          <a:xfrm>
            <a:off x="9448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101</a:t>
            </a:r>
            <a:endParaRPr lang="en-US" sz="1000" dirty="0"/>
          </a:p>
        </p:txBody>
      </p:sp>
      <p:sp>
        <p:nvSpPr>
          <p:cNvPr id="158" name="Rectangle 157"/>
          <p:cNvSpPr/>
          <p:nvPr/>
        </p:nvSpPr>
        <p:spPr>
          <a:xfrm>
            <a:off x="9956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102</a:t>
            </a:r>
            <a:endParaRPr lang="en-US" sz="1000" dirty="0"/>
          </a:p>
        </p:txBody>
      </p:sp>
      <p:sp>
        <p:nvSpPr>
          <p:cNvPr id="159" name="Rectangle 158"/>
          <p:cNvSpPr/>
          <p:nvPr/>
        </p:nvSpPr>
        <p:spPr>
          <a:xfrm>
            <a:off x="10464800" y="6000732"/>
            <a:ext cx="508000" cy="381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103</a:t>
            </a:r>
            <a:endParaRPr lang="en-US" sz="1000" dirty="0"/>
          </a:p>
        </p:txBody>
      </p:sp>
      <p:cxnSp>
        <p:nvCxnSpPr>
          <p:cNvPr id="162" name="Straight Connector 161"/>
          <p:cNvCxnSpPr/>
          <p:nvPr/>
        </p:nvCxnSpPr>
        <p:spPr>
          <a:xfrm>
            <a:off x="6908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0972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7216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11318797" y="6043922"/>
            <a:ext cx="2824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cxnSp>
        <p:nvCxnSpPr>
          <p:cNvPr id="167" name="Straight Connector 166"/>
          <p:cNvCxnSpPr/>
          <p:nvPr/>
        </p:nvCxnSpPr>
        <p:spPr>
          <a:xfrm>
            <a:off x="10972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0972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28448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3657600" y="6381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10972800" y="6000732"/>
            <a:ext cx="20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7221764" y="1613772"/>
            <a:ext cx="4064000" cy="3791655"/>
            <a:chOff x="5715000" y="2209800"/>
            <a:chExt cx="3048000" cy="3791655"/>
          </a:xfrm>
        </p:grpSpPr>
        <p:sp>
          <p:nvSpPr>
            <p:cNvPr id="169" name="Rectangle 168"/>
            <p:cNvSpPr/>
            <p:nvPr/>
          </p:nvSpPr>
          <p:spPr>
            <a:xfrm>
              <a:off x="5715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096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</a:t>
              </a:r>
              <a:endParaRPr lang="en-US" sz="10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477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</a:t>
              </a:r>
              <a:endParaRPr lang="en-US" sz="1000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58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</a:t>
              </a:r>
              <a:endParaRPr lang="en-US" sz="10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001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98</a:t>
              </a:r>
              <a:endParaRPr lang="en-US" sz="10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382000" y="2209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99</a:t>
              </a:r>
              <a:endParaRPr lang="en-US" sz="1000" dirty="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715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100</a:t>
              </a:r>
              <a:endParaRPr lang="en-US" sz="1000" dirty="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096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101</a:t>
              </a:r>
              <a:endParaRPr lang="en-US" sz="10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77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102</a:t>
              </a:r>
              <a:endParaRPr lang="en-US" sz="10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858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103</a:t>
              </a:r>
              <a:endParaRPr lang="en-US" sz="1000" dirty="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001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198</a:t>
              </a:r>
              <a:endParaRPr lang="en-US" sz="10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382000" y="2590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199</a:t>
              </a:r>
              <a:endParaRPr lang="en-US" sz="1000" dirty="0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7239000" y="2209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7239000" y="2590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2390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7848600" y="2209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848600" y="2590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78486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ectangle 187"/>
            <p:cNvSpPr/>
            <p:nvPr/>
          </p:nvSpPr>
          <p:spPr>
            <a:xfrm>
              <a:off x="7498498" y="228600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498498" y="2633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715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200</a:t>
              </a:r>
              <a:endParaRPr lang="en-US" sz="1000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096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201</a:t>
              </a:r>
              <a:endParaRPr lang="en-US" sz="10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477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202</a:t>
              </a:r>
              <a:endParaRPr lang="en-US" sz="1000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858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203</a:t>
              </a:r>
              <a:endParaRPr lang="en-US" sz="1000" dirty="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001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298</a:t>
              </a:r>
              <a:endParaRPr lang="en-US" sz="1000" dirty="0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382000" y="2971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299</a:t>
              </a:r>
              <a:endParaRPr lang="en-US" sz="1000" dirty="0"/>
            </a:p>
          </p:txBody>
        </p:sp>
        <p:cxnSp>
          <p:nvCxnSpPr>
            <p:cNvPr id="196" name="Straight Connector 195"/>
            <p:cNvCxnSpPr/>
            <p:nvPr/>
          </p:nvCxnSpPr>
          <p:spPr>
            <a:xfrm>
              <a:off x="72390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848600" y="2971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7498498" y="3014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715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300</a:t>
              </a:r>
              <a:endParaRPr lang="en-US" sz="1000" dirty="0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96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301</a:t>
              </a:r>
              <a:endParaRPr lang="en-US" sz="1000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477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302</a:t>
              </a:r>
              <a:endParaRPr lang="en-US" sz="1000" dirty="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858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303</a:t>
              </a:r>
              <a:endParaRPr lang="en-US" sz="1000" dirty="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01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398</a:t>
              </a:r>
              <a:endParaRPr lang="en-US" sz="10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382000" y="3352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399</a:t>
              </a:r>
              <a:endParaRPr lang="en-US" sz="1000" dirty="0"/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72390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7848600" y="3352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7498498" y="3395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14" name="Straight Connector 213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5715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400</a:t>
              </a:r>
              <a:endParaRPr lang="en-US" sz="1000" dirty="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096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401</a:t>
              </a:r>
              <a:endParaRPr lang="en-US" sz="1000" dirty="0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77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402</a:t>
              </a:r>
              <a:endParaRPr lang="en-US" sz="1000" dirty="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58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403</a:t>
              </a:r>
              <a:endParaRPr lang="en-US" sz="1000" dirty="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001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498</a:t>
              </a:r>
              <a:endParaRPr lang="en-US" sz="1000" dirty="0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8382000" y="3733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499</a:t>
              </a:r>
              <a:endParaRPr lang="en-US" sz="1000" dirty="0"/>
            </a:p>
          </p:txBody>
        </p:sp>
        <p:cxnSp>
          <p:nvCxnSpPr>
            <p:cNvPr id="222" name="Straight Connector 221"/>
            <p:cNvCxnSpPr/>
            <p:nvPr/>
          </p:nvCxnSpPr>
          <p:spPr>
            <a:xfrm>
              <a:off x="72390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7848600" y="3733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Rectangle 225"/>
            <p:cNvSpPr/>
            <p:nvPr/>
          </p:nvSpPr>
          <p:spPr>
            <a:xfrm>
              <a:off x="7498498" y="3776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Rectangle 228"/>
            <p:cNvSpPr/>
            <p:nvPr/>
          </p:nvSpPr>
          <p:spPr>
            <a:xfrm>
              <a:off x="5715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500</a:t>
              </a:r>
              <a:endParaRPr lang="en-US" sz="1000" dirty="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096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501</a:t>
              </a:r>
              <a:endParaRPr lang="en-US" sz="1000" dirty="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477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502</a:t>
              </a:r>
              <a:endParaRPr lang="en-US" sz="1000" dirty="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858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503</a:t>
              </a:r>
              <a:endParaRPr lang="en-US" sz="1000" dirty="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8001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598</a:t>
              </a:r>
              <a:endParaRPr lang="en-US" sz="1000" dirty="0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382000" y="4114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599</a:t>
              </a:r>
              <a:endParaRPr lang="en-US" sz="1000" dirty="0"/>
            </a:p>
          </p:txBody>
        </p:sp>
        <p:cxnSp>
          <p:nvCxnSpPr>
            <p:cNvPr id="235" name="Straight Connector 234"/>
            <p:cNvCxnSpPr/>
            <p:nvPr/>
          </p:nvCxnSpPr>
          <p:spPr>
            <a:xfrm>
              <a:off x="72390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7848600" y="4114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/>
            <p:cNvSpPr/>
            <p:nvPr/>
          </p:nvSpPr>
          <p:spPr>
            <a:xfrm>
              <a:off x="7498498" y="4157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/>
            <p:cNvSpPr/>
            <p:nvPr/>
          </p:nvSpPr>
          <p:spPr>
            <a:xfrm>
              <a:off x="5715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600</a:t>
              </a:r>
              <a:endParaRPr lang="en-US" sz="1000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096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601</a:t>
              </a:r>
              <a:endParaRPr lang="en-US" sz="1000" dirty="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477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602</a:t>
              </a:r>
              <a:endParaRPr lang="en-US" sz="1000" dirty="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858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603</a:t>
              </a:r>
              <a:endParaRPr lang="en-US" sz="1000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001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698</a:t>
              </a:r>
              <a:endParaRPr lang="en-US" sz="1000" dirty="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8382000" y="4495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699</a:t>
              </a:r>
              <a:endParaRPr lang="en-US" sz="1000" dirty="0"/>
            </a:p>
          </p:txBody>
        </p:sp>
        <p:cxnSp>
          <p:nvCxnSpPr>
            <p:cNvPr id="248" name="Straight Connector 247"/>
            <p:cNvCxnSpPr/>
            <p:nvPr/>
          </p:nvCxnSpPr>
          <p:spPr>
            <a:xfrm>
              <a:off x="72390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7848600" y="4495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/>
            <p:cNvSpPr/>
            <p:nvPr/>
          </p:nvSpPr>
          <p:spPr>
            <a:xfrm>
              <a:off x="7498498" y="4538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Rectangle 254"/>
            <p:cNvSpPr/>
            <p:nvPr/>
          </p:nvSpPr>
          <p:spPr>
            <a:xfrm>
              <a:off x="5715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700</a:t>
              </a:r>
              <a:endParaRPr lang="en-US" sz="1000" dirty="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096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701</a:t>
              </a:r>
              <a:endParaRPr lang="en-US" sz="1000" dirty="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477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702</a:t>
              </a:r>
              <a:endParaRPr lang="en-US" sz="1000" dirty="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858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703</a:t>
              </a:r>
              <a:endParaRPr lang="en-US" sz="1000" dirty="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8001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798</a:t>
              </a:r>
              <a:endParaRPr lang="en-US" sz="1000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8382000" y="4876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799</a:t>
              </a:r>
              <a:endParaRPr lang="en-US" sz="1000" dirty="0"/>
            </a:p>
          </p:txBody>
        </p:sp>
        <p:cxnSp>
          <p:nvCxnSpPr>
            <p:cNvPr id="261" name="Straight Connector 260"/>
            <p:cNvCxnSpPr/>
            <p:nvPr/>
          </p:nvCxnSpPr>
          <p:spPr>
            <a:xfrm>
              <a:off x="72390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7848600" y="4876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Rectangle 267"/>
            <p:cNvSpPr/>
            <p:nvPr/>
          </p:nvSpPr>
          <p:spPr>
            <a:xfrm>
              <a:off x="7498498" y="4919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69" name="Straight Connector 268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tangle 270"/>
            <p:cNvSpPr/>
            <p:nvPr/>
          </p:nvSpPr>
          <p:spPr>
            <a:xfrm>
              <a:off x="5715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800</a:t>
              </a:r>
              <a:endParaRPr lang="en-US" sz="1000" dirty="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6096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801</a:t>
              </a:r>
              <a:endParaRPr lang="en-US" sz="1000" dirty="0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6477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802</a:t>
              </a:r>
              <a:endParaRPr lang="en-US" sz="1000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6858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803</a:t>
              </a:r>
              <a:endParaRPr lang="en-US" sz="1000" dirty="0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001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898</a:t>
              </a:r>
              <a:endParaRPr lang="en-US" sz="1000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382000" y="5257800"/>
              <a:ext cx="381000" cy="3810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899</a:t>
              </a:r>
              <a:endParaRPr lang="en-US" sz="1000" dirty="0"/>
            </a:p>
          </p:txBody>
        </p:sp>
        <p:cxnSp>
          <p:nvCxnSpPr>
            <p:cNvPr id="277" name="Straight Connector 276"/>
            <p:cNvCxnSpPr/>
            <p:nvPr/>
          </p:nvCxnSpPr>
          <p:spPr>
            <a:xfrm>
              <a:off x="72390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7848600" y="5257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Rectangle 280"/>
            <p:cNvSpPr/>
            <p:nvPr/>
          </p:nvSpPr>
          <p:spPr>
            <a:xfrm>
              <a:off x="7498498" y="5300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82" name="Straight Connector 281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72390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7848600" y="56388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Rectangle 285"/>
            <p:cNvSpPr/>
            <p:nvPr/>
          </p:nvSpPr>
          <p:spPr>
            <a:xfrm>
              <a:off x="7498498" y="5681990"/>
              <a:ext cx="2118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cxnSp>
          <p:nvCxnSpPr>
            <p:cNvPr id="287" name="Straight Connector 286"/>
            <p:cNvCxnSpPr/>
            <p:nvPr/>
          </p:nvCxnSpPr>
          <p:spPr>
            <a:xfrm rot="16200000">
              <a:off x="5638800" y="57150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16200000">
              <a:off x="6019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>
              <a:off x="6400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rot="16200000">
              <a:off x="6781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16200000">
              <a:off x="7162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>
              <a:off x="7924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rot="16200000">
              <a:off x="8305800" y="5715001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16200000">
              <a:off x="8686800" y="5715000"/>
              <a:ext cx="152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Rectangle 294"/>
            <p:cNvSpPr/>
            <p:nvPr/>
          </p:nvSpPr>
          <p:spPr>
            <a:xfrm rot="5400000">
              <a:off x="5823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296" name="Rectangle 295"/>
            <p:cNvSpPr/>
            <p:nvPr/>
          </p:nvSpPr>
          <p:spPr>
            <a:xfrm rot="5400000">
              <a:off x="6204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297" name="Rectangle 296"/>
            <p:cNvSpPr/>
            <p:nvPr/>
          </p:nvSpPr>
          <p:spPr>
            <a:xfrm rot="5400000">
              <a:off x="6585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298" name="Rectangle 297"/>
            <p:cNvSpPr/>
            <p:nvPr/>
          </p:nvSpPr>
          <p:spPr>
            <a:xfrm rot="5400000">
              <a:off x="6966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299" name="Rectangle 298"/>
            <p:cNvSpPr/>
            <p:nvPr/>
          </p:nvSpPr>
          <p:spPr>
            <a:xfrm rot="5400000">
              <a:off x="8109969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  <p:sp>
          <p:nvSpPr>
            <p:cNvPr id="300" name="Rectangle 299"/>
            <p:cNvSpPr/>
            <p:nvPr/>
          </p:nvSpPr>
          <p:spPr>
            <a:xfrm rot="5400000">
              <a:off x="8490970" y="5762127"/>
              <a:ext cx="282449" cy="196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 smtClean="0"/>
                <a:t>…</a:t>
              </a:r>
              <a:endParaRPr lang="en-US" sz="1100" dirty="0"/>
            </a:p>
          </p:txBody>
        </p:sp>
      </p:grpSp>
      <p:sp>
        <p:nvSpPr>
          <p:cNvPr id="30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7680" y="1687248"/>
            <a:ext cx="6096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whiteNoise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void setup() {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size(400, 300);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void draw() {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float b;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// Load colors into the pixels array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loadPixels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// Fill pixel array with a random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//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grayscale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value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i=0;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pixels.length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i++) {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b = random(0, 255);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pixels[i] = color(b);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// Update the sketch with pixel data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updatePixels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4657" y="2405743"/>
            <a:ext cx="38671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37600" y="6400800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</a:t>
            </a:r>
            <a:r>
              <a:rPr lang="en-US" dirty="0" err="1" smtClean="0"/>
              <a:t>colorNoise.pde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15887"/>
            <a:ext cx="11582400" cy="563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Accessing Pixels as a 2D Array</a:t>
            </a:r>
          </a:p>
          <a:p>
            <a:r>
              <a:rPr lang="en-US" dirty="0" smtClean="0"/>
              <a:t>Pixels can be accessed as a 2D array using the following formula:</a:t>
            </a:r>
          </a:p>
          <a:p>
            <a:pPr lvl="3"/>
            <a:endParaRPr lang="en-US" dirty="0" smtClean="0"/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index = r * width + c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index = y * width + x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Using 0-based indices</a:t>
            </a:r>
          </a:p>
          <a:p>
            <a:pPr lvl="3"/>
            <a:endParaRPr lang="en-US" dirty="0" smtClean="0"/>
          </a:p>
          <a:p>
            <a:pPr lvl="1">
              <a:buNone/>
            </a:pP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= width*r + c;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pixels[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] = color(b);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2522" y="1624692"/>
            <a:ext cx="762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// cone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void setup()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size(400, 400);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// Load colors into the pixels array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loadPixels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// Access pixels as a 2D array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y=0; y&lt;height; y++)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x=0; x&lt;width;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// Compute distance to center point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float d =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dist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, width/2, height/2);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// Set pixel as distance to center</a:t>
            </a:r>
          </a:p>
          <a:p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pixels[y*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height+x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 = color(d);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// Update the sketch with pixel data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updatePixels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309757" y="1869622"/>
            <a:ext cx="38671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6164"/>
            <a:ext cx="10972800" cy="563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Rendering Images in a Sketch</a:t>
            </a:r>
          </a:p>
          <a:p>
            <a:r>
              <a:rPr lang="en-US" dirty="0" smtClean="0"/>
              <a:t>Image data can be loaded from a file using </a:t>
            </a:r>
            <a:r>
              <a:rPr lang="en-US" b="1" dirty="0" err="1" smtClean="0"/>
              <a:t>loadImage</a:t>
            </a:r>
            <a:r>
              <a:rPr lang="en-US" b="1" dirty="0" smtClean="0"/>
              <a:t>() </a:t>
            </a:r>
            <a:r>
              <a:rPr lang="en-US" dirty="0" smtClean="0"/>
              <a:t>method, and drawn on a sketch with the </a:t>
            </a:r>
            <a:r>
              <a:rPr lang="en-US" b="1" dirty="0" smtClean="0"/>
              <a:t>image() </a:t>
            </a:r>
            <a:r>
              <a:rPr lang="en-US" dirty="0" smtClean="0"/>
              <a:t>command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err="1" smtClean="0"/>
              <a:t>PImage</a:t>
            </a:r>
            <a:r>
              <a:rPr lang="en-US" dirty="0" smtClean="0"/>
              <a:t> object also permits individual pixel color data to be modified.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ike </a:t>
            </a:r>
            <a:r>
              <a:rPr lang="en-US" dirty="0"/>
              <a:t>the sketch </a:t>
            </a:r>
            <a:r>
              <a:rPr lang="en-US" dirty="0" smtClean="0"/>
              <a:t>window</a:t>
            </a:r>
          </a:p>
        </p:txBody>
      </p:sp>
      <p:sp>
        <p:nvSpPr>
          <p:cNvPr id="4" name="Rectangle 3"/>
          <p:cNvSpPr/>
          <p:nvPr/>
        </p:nvSpPr>
        <p:spPr>
          <a:xfrm>
            <a:off x="820064" y="3475252"/>
            <a:ext cx="955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PImage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loadImage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("myImage.jpg");</a:t>
            </a:r>
          </a:p>
          <a:p>
            <a:pPr marL="0"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image(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0, 0);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72" y="2079120"/>
            <a:ext cx="10972800" cy="601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 smtClean="0"/>
              <a:t>PImage</a:t>
            </a:r>
            <a:r>
              <a:rPr lang="en-US" b="1" dirty="0" smtClean="0"/>
              <a:t> </a:t>
            </a:r>
          </a:p>
          <a:p>
            <a:pPr lvl="3"/>
            <a:endParaRPr lang="en-US" dirty="0" smtClean="0"/>
          </a:p>
          <a:p>
            <a:pPr marL="400050" lvl="1" indent="0">
              <a:buNone/>
              <a:tabLst>
                <a:tab pos="2227263" algn="l"/>
              </a:tabLst>
            </a:pPr>
            <a:r>
              <a:rPr lang="en-US" u="sng" dirty="0" smtClean="0"/>
              <a:t>Fields</a:t>
            </a:r>
          </a:p>
          <a:p>
            <a:pPr lvl="2">
              <a:buNone/>
              <a:tabLst>
                <a:tab pos="2227263" algn="l"/>
              </a:tabLst>
            </a:pPr>
            <a:r>
              <a:rPr lang="en-US" dirty="0" smtClean="0"/>
              <a:t>width	- the width of the image</a:t>
            </a:r>
          </a:p>
          <a:p>
            <a:pPr lvl="2">
              <a:buNone/>
              <a:tabLst>
                <a:tab pos="2227263" algn="l"/>
              </a:tabLst>
            </a:pPr>
            <a:r>
              <a:rPr lang="en-US" dirty="0" smtClean="0"/>
              <a:t>height	- the height of the image</a:t>
            </a:r>
          </a:p>
          <a:p>
            <a:pPr lvl="2">
              <a:buNone/>
              <a:tabLst>
                <a:tab pos="2227263" algn="l"/>
              </a:tabLst>
            </a:pPr>
            <a:r>
              <a:rPr lang="en-US" dirty="0" smtClean="0"/>
              <a:t>pixels[]	- the image pixel colors</a:t>
            </a:r>
          </a:p>
          <a:p>
            <a:pPr lvl="2">
              <a:buNone/>
              <a:tabLst>
                <a:tab pos="2227263" algn="l"/>
              </a:tabLst>
            </a:pPr>
            <a:r>
              <a:rPr lang="en-US" dirty="0"/>
              <a:t>	</a:t>
            </a:r>
            <a:r>
              <a:rPr lang="en-US" dirty="0" smtClean="0"/>
              <a:t>	  (after a call to </a:t>
            </a:r>
            <a:r>
              <a:rPr lang="en-US" dirty="0" err="1" smtClean="0"/>
              <a:t>loadPixels</a:t>
            </a:r>
            <a:r>
              <a:rPr lang="en-US" dirty="0" smtClean="0"/>
              <a:t>())</a:t>
            </a:r>
          </a:p>
          <a:p>
            <a:pPr lvl="4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72" y="1945764"/>
            <a:ext cx="10972800" cy="6248400"/>
          </a:xfrm>
        </p:spPr>
        <p:txBody>
          <a:bodyPr/>
          <a:lstStyle/>
          <a:p>
            <a:pPr>
              <a:buNone/>
            </a:pPr>
            <a:r>
              <a:rPr lang="en-US" b="1" dirty="0" err="1" smtClean="0"/>
              <a:t>PImage</a:t>
            </a:r>
            <a:endParaRPr lang="en-US" b="1" dirty="0" smtClean="0"/>
          </a:p>
          <a:p>
            <a:pPr lvl="3"/>
            <a:endParaRPr lang="en-US" dirty="0" smtClean="0"/>
          </a:p>
          <a:p>
            <a:pPr marL="400050" lvl="1" indent="0">
              <a:buNone/>
            </a:pPr>
            <a:r>
              <a:rPr lang="en-US" u="sng" dirty="0" smtClean="0"/>
              <a:t>Methods</a:t>
            </a:r>
          </a:p>
          <a:p>
            <a:pPr lvl="2" indent="-449263">
              <a:buNone/>
            </a:pPr>
            <a:r>
              <a:rPr lang="en-US" b="1" dirty="0" err="1" smtClean="0"/>
              <a:t>loadPixels</a:t>
            </a:r>
            <a:r>
              <a:rPr lang="en-US" b="1" dirty="0" smtClean="0"/>
              <a:t>()</a:t>
            </a:r>
          </a:p>
          <a:p>
            <a:pPr lvl="2" indent="-449263">
              <a:buNone/>
            </a:pPr>
            <a:r>
              <a:rPr lang="en-US" dirty="0" smtClean="0"/>
              <a:t>	Loads the color data out of the </a:t>
            </a:r>
            <a:r>
              <a:rPr lang="en-US" dirty="0" err="1" smtClean="0"/>
              <a:t>PImage</a:t>
            </a:r>
            <a:r>
              <a:rPr lang="en-US" dirty="0" smtClean="0"/>
              <a:t> object into a 1D array of colors named </a:t>
            </a:r>
            <a:r>
              <a:rPr lang="en-US" b="1" dirty="0" smtClean="0"/>
              <a:t>pixels[]</a:t>
            </a:r>
            <a:r>
              <a:rPr lang="en-US" dirty="0" smtClean="0"/>
              <a:t>.</a:t>
            </a:r>
          </a:p>
          <a:p>
            <a:pPr marL="2057400" lvl="7" indent="-449263"/>
            <a:endParaRPr lang="en-US" dirty="0" smtClean="0"/>
          </a:p>
          <a:p>
            <a:pPr lvl="2" indent="-449263">
              <a:buNone/>
            </a:pPr>
            <a:r>
              <a:rPr lang="en-US" b="1" dirty="0" err="1" smtClean="0"/>
              <a:t>updatePixels</a:t>
            </a:r>
            <a:r>
              <a:rPr lang="en-US" b="1" dirty="0" smtClean="0"/>
              <a:t>()</a:t>
            </a:r>
          </a:p>
          <a:p>
            <a:pPr lvl="2" indent="-449263">
              <a:buNone/>
            </a:pPr>
            <a:r>
              <a:rPr lang="en-US" dirty="0" smtClean="0"/>
              <a:t>	Copies the color data from the pixels[] array back to the </a:t>
            </a:r>
            <a:r>
              <a:rPr lang="en-US" dirty="0" err="1" smtClean="0"/>
              <a:t>PImage</a:t>
            </a:r>
            <a:r>
              <a:rPr lang="en-US" dirty="0" smtClean="0"/>
              <a:t> object.</a:t>
            </a:r>
          </a:p>
          <a:p>
            <a:pPr lvl="1" indent="-449263">
              <a:buNone/>
            </a:pPr>
            <a:r>
              <a:rPr lang="en-US" u="sng" dirty="0" smtClean="0"/>
              <a:t>Also</a:t>
            </a:r>
          </a:p>
          <a:p>
            <a:pPr lvl="2" indent="-449263">
              <a:buNone/>
            </a:pPr>
            <a:r>
              <a:rPr lang="en-US" b="1" dirty="0" smtClean="0"/>
              <a:t>red(color)</a:t>
            </a:r>
            <a:r>
              <a:rPr lang="en-US" dirty="0" smtClean="0"/>
              <a:t>		extract the red component of from color</a:t>
            </a:r>
          </a:p>
          <a:p>
            <a:pPr lvl="2" indent="-449263">
              <a:buNone/>
            </a:pPr>
            <a:r>
              <a:rPr lang="en-US" b="1" dirty="0" smtClean="0"/>
              <a:t>blue(color)</a:t>
            </a:r>
            <a:r>
              <a:rPr lang="en-US" dirty="0" smtClean="0"/>
              <a:t>	extract the green component from a color</a:t>
            </a:r>
          </a:p>
          <a:p>
            <a:pPr lvl="2" indent="-449263">
              <a:buNone/>
            </a:pPr>
            <a:r>
              <a:rPr lang="en-US" b="1" dirty="0" smtClean="0"/>
              <a:t>green(color)</a:t>
            </a:r>
            <a:r>
              <a:rPr lang="en-US" dirty="0" smtClean="0"/>
              <a:t>	extract the blue component from a color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568" y="1547686"/>
            <a:ext cx="10515600" cy="1325563"/>
          </a:xfrm>
        </p:spPr>
        <p:txBody>
          <a:bodyPr/>
          <a:lstStyle/>
          <a:p>
            <a:r>
              <a:rPr lang="en-US" b="1" dirty="0" smtClean="0"/>
              <a:t>Basic Filters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6" y="2734988"/>
            <a:ext cx="11379200" cy="5105400"/>
          </a:xfrm>
        </p:spPr>
        <p:txBody>
          <a:bodyPr>
            <a:normAutofit/>
          </a:bodyPr>
          <a:lstStyle/>
          <a:p>
            <a:r>
              <a:rPr lang="en-US" b="1" dirty="0" smtClean="0"/>
              <a:t>Color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Extracting Red/Green/Blue colors 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ixels[</a:t>
            </a:r>
            <a:r>
              <a:rPr lang="en-US" dirty="0" err="1" smtClean="0"/>
              <a:t>i</a:t>
            </a:r>
            <a:r>
              <a:rPr lang="en-US" dirty="0" smtClean="0"/>
              <a:t>] = color(red(c), 0, 0);</a:t>
            </a:r>
          </a:p>
          <a:p>
            <a:pPr lvl="2"/>
            <a:r>
              <a:rPr lang="en-US" dirty="0"/>
              <a:t>pixels[</a:t>
            </a:r>
            <a:r>
              <a:rPr lang="en-US" dirty="0" err="1"/>
              <a:t>i</a:t>
            </a:r>
            <a:r>
              <a:rPr lang="en-US" dirty="0"/>
              <a:t>] = color</a:t>
            </a:r>
            <a:r>
              <a:rPr lang="en-US" dirty="0" smtClean="0"/>
              <a:t>(</a:t>
            </a:r>
            <a:r>
              <a:rPr lang="en-US" dirty="0"/>
              <a:t>0</a:t>
            </a:r>
            <a:r>
              <a:rPr lang="en-US" dirty="0" smtClean="0"/>
              <a:t>, </a:t>
            </a:r>
            <a:r>
              <a:rPr lang="en-US" dirty="0"/>
              <a:t>0, </a:t>
            </a:r>
            <a:r>
              <a:rPr lang="en-US" dirty="0" smtClean="0"/>
              <a:t>blue(c));</a:t>
            </a:r>
          </a:p>
          <a:p>
            <a:pPr lvl="1"/>
            <a:r>
              <a:rPr lang="en-US" dirty="0" smtClean="0"/>
              <a:t>Grayscale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ixels[</a:t>
            </a:r>
            <a:r>
              <a:rPr lang="en-US" dirty="0" err="1" smtClean="0"/>
              <a:t>i</a:t>
            </a:r>
            <a:r>
              <a:rPr lang="en-US" dirty="0" smtClean="0"/>
              <a:t>] = color(0.3*red(c)+ 0.59*green(c)+ 0.11*blue(c));</a:t>
            </a:r>
          </a:p>
          <a:p>
            <a:pPr lvl="1"/>
            <a:r>
              <a:rPr lang="en-US" dirty="0" smtClean="0"/>
              <a:t>Negative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ixels[</a:t>
            </a:r>
            <a:r>
              <a:rPr lang="en-US" dirty="0" err="1" smtClean="0"/>
              <a:t>i</a:t>
            </a:r>
            <a:r>
              <a:rPr lang="en-US" dirty="0" smtClean="0"/>
              <a:t>] = color(255-red(c), 255-green(c), 255-blue(c));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8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349"/>
            <a:ext cx="10515600" cy="1325563"/>
          </a:xfrm>
        </p:spPr>
        <p:txBody>
          <a:bodyPr/>
          <a:lstStyle/>
          <a:p>
            <a:r>
              <a:rPr lang="en-US" b="1" dirty="0" smtClean="0"/>
              <a:t>Sepia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72" y="2898269"/>
            <a:ext cx="109728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Technique for archiving BW photos</a:t>
            </a:r>
            <a:br>
              <a:rPr lang="en-US" sz="3600" dirty="0" smtClean="0"/>
            </a:br>
            <a:endParaRPr lang="en-US" sz="3600" dirty="0" smtClean="0"/>
          </a:p>
          <a:p>
            <a:pPr marL="457200" lvl="1" indent="0">
              <a:buNone/>
            </a:pPr>
            <a:r>
              <a:rPr lang="en-US" dirty="0" smtClean="0"/>
              <a:t>float </a:t>
            </a:r>
            <a:r>
              <a:rPr lang="en-US" dirty="0"/>
              <a:t>r = red(c)*0.393+green(c)*0.769+blue(c)*0.189;</a:t>
            </a:r>
          </a:p>
          <a:p>
            <a:pPr marL="457200" lvl="1" indent="0">
              <a:buNone/>
            </a:pPr>
            <a:r>
              <a:rPr lang="en-US" dirty="0" smtClean="0"/>
              <a:t>float </a:t>
            </a:r>
            <a:r>
              <a:rPr lang="en-US" dirty="0"/>
              <a:t>g = red(c)*0.349+green(c)*0.686+blue(c)*0.168;</a:t>
            </a:r>
          </a:p>
          <a:p>
            <a:pPr marL="457200" lvl="1" indent="0">
              <a:buNone/>
            </a:pPr>
            <a:r>
              <a:rPr lang="en-US" dirty="0" smtClean="0"/>
              <a:t>float </a:t>
            </a:r>
            <a:r>
              <a:rPr lang="en-US" dirty="0"/>
              <a:t>b = red(c)*0.272+green(c)*0.534+blue(c)*0.131</a:t>
            </a:r>
            <a:r>
              <a:rPr lang="en-US" dirty="0" smtClean="0"/>
              <a:t>;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ixels[</a:t>
            </a:r>
            <a:r>
              <a:rPr lang="en-US" dirty="0" err="1" smtClean="0"/>
              <a:t>i</a:t>
            </a:r>
            <a:r>
              <a:rPr lang="en-US" dirty="0" smtClean="0"/>
              <a:t>] = color(r, g, b);</a:t>
            </a:r>
          </a:p>
          <a:p>
            <a:endParaRPr lang="en-US" sz="36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05" y="2351314"/>
            <a:ext cx="2845189" cy="349431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304" y="1621928"/>
            <a:ext cx="114808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 smtClean="0"/>
              <a:t>PImage</a:t>
            </a:r>
            <a:r>
              <a:rPr lang="en-US" b="1" dirty="0" smtClean="0"/>
              <a:t> </a:t>
            </a:r>
          </a:p>
          <a:p>
            <a:pPr lvl="3"/>
            <a:endParaRPr lang="en-US" dirty="0" smtClean="0"/>
          </a:p>
          <a:p>
            <a:pPr>
              <a:buNone/>
            </a:pPr>
            <a:r>
              <a:rPr lang="en-US" sz="2800" u="sng" dirty="0" smtClean="0"/>
              <a:t>Methods</a:t>
            </a:r>
            <a:r>
              <a:rPr lang="en-US" sz="2800" dirty="0" smtClean="0"/>
              <a:t> (Cont'd)</a:t>
            </a:r>
          </a:p>
          <a:p>
            <a:pPr marL="1489075" indent="-1252538">
              <a:buNone/>
            </a:pPr>
            <a:r>
              <a:rPr lang="en-US" sz="2400" dirty="0" smtClean="0"/>
              <a:t>get(…) 	Reads the color of any pixel or grabs a rectangle of pixels</a:t>
            </a:r>
          </a:p>
          <a:p>
            <a:pPr marL="1489075" indent="-1252538">
              <a:buNone/>
            </a:pPr>
            <a:r>
              <a:rPr lang="en-US" sz="2400" dirty="0" smtClean="0"/>
              <a:t>set(…) 	Writes a color to any pixel or writes an image into another</a:t>
            </a:r>
          </a:p>
          <a:p>
            <a:pPr marL="1489075" indent="-1252538">
              <a:buNone/>
            </a:pPr>
            <a:r>
              <a:rPr lang="en-US" sz="2400" dirty="0" smtClean="0"/>
              <a:t>copy(…) 	Copies pixels from one part of an image to another</a:t>
            </a:r>
          </a:p>
          <a:p>
            <a:pPr marL="1489075" indent="-1252538">
              <a:buNone/>
            </a:pPr>
            <a:r>
              <a:rPr lang="en-US" sz="2400" dirty="0" smtClean="0"/>
              <a:t>mask(…) 	Masks part of the image from displaying</a:t>
            </a:r>
          </a:p>
          <a:p>
            <a:pPr marL="1489075" indent="-1252538">
              <a:buNone/>
            </a:pPr>
            <a:r>
              <a:rPr lang="en-US" sz="2400" dirty="0" smtClean="0"/>
              <a:t>save(…) 	Saves the image to a TIFF, TARGA, PNG, or JPEG file</a:t>
            </a:r>
          </a:p>
          <a:p>
            <a:pPr marL="1489075" indent="-1252538">
              <a:buNone/>
            </a:pPr>
            <a:r>
              <a:rPr lang="en-US" sz="2400" dirty="0" smtClean="0"/>
              <a:t>resize(…) 	Changes the size of an image to a new width and height</a:t>
            </a:r>
          </a:p>
          <a:p>
            <a:pPr marL="1489075" indent="-1252538">
              <a:buNone/>
            </a:pPr>
            <a:r>
              <a:rPr lang="en-US" sz="2400" dirty="0" smtClean="0"/>
              <a:t>blend(…) 	Copies a pixel or rectangle of pixels using different blending modes</a:t>
            </a:r>
          </a:p>
          <a:p>
            <a:pPr marL="1489075" indent="-1252538">
              <a:buNone/>
            </a:pPr>
            <a:r>
              <a:rPr lang="en-US" sz="2400" dirty="0" smtClean="0"/>
              <a:t>filter(…) 	Processes the image using one of several algorithms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Sales Data </a:t>
            </a:r>
            <a:br>
              <a:rPr lang="en-US" b="1" dirty="0" smtClean="0"/>
            </a:br>
            <a:r>
              <a:rPr lang="en-US" b="1" dirty="0" smtClean="0"/>
              <a:t>(US $ in thousands)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816094" y="1990651"/>
          <a:ext cx="8699509" cy="1251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669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  <a:gridCol w="619320"/>
              </a:tblGrid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Region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Feb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Mar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Apr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May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Jun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Jul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Aug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Sep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Oct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Nov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Dec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Domestic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7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International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929808"/>
              </p:ext>
            </p:extLst>
          </p:nvPr>
        </p:nvGraphicFramePr>
        <p:xfrm>
          <a:off x="3622963" y="3397827"/>
          <a:ext cx="5403273" cy="324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1900" y="1962101"/>
            <a:ext cx="10972800" cy="55927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tint(…) / </a:t>
            </a:r>
            <a:r>
              <a:rPr lang="en-US" b="1" dirty="0" err="1" smtClean="0"/>
              <a:t>noTint</a:t>
            </a:r>
            <a:r>
              <a:rPr lang="en-US" b="1" dirty="0" smtClean="0"/>
              <a:t>()</a:t>
            </a:r>
          </a:p>
          <a:p>
            <a:endParaRPr lang="en-US" dirty="0" smtClean="0"/>
          </a:p>
          <a:p>
            <a:r>
              <a:rPr lang="en-US" b="1" dirty="0" smtClean="0"/>
              <a:t>tint() </a:t>
            </a:r>
            <a:r>
              <a:rPr lang="en-US" dirty="0" smtClean="0"/>
              <a:t>modifies the fill value for images</a:t>
            </a:r>
          </a:p>
          <a:p>
            <a:pPr lvl="3"/>
            <a:endParaRPr lang="en-US" dirty="0" smtClean="0"/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tint( gray );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tint( gray, alpha );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tint( red, green, blue ); 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tint( red, green, blue, alpha );</a:t>
            </a:r>
          </a:p>
          <a:p>
            <a:pPr lvl="1">
              <a:buNone/>
            </a:pPr>
            <a:endParaRPr lang="en-US" sz="3200" dirty="0" smtClean="0"/>
          </a:p>
          <a:p>
            <a:r>
              <a:rPr lang="en-US" dirty="0" smtClean="0"/>
              <a:t>Turn off applied </a:t>
            </a:r>
            <a:r>
              <a:rPr lang="en-US" b="1" dirty="0" smtClean="0"/>
              <a:t>tint() </a:t>
            </a:r>
            <a:r>
              <a:rPr lang="en-US" dirty="0" smtClean="0"/>
              <a:t>values with </a:t>
            </a:r>
            <a:r>
              <a:rPr lang="en-US" b="1" dirty="0" err="1" smtClean="0"/>
              <a:t>noTint</a:t>
            </a:r>
            <a:r>
              <a:rPr lang="en-US" b="1" dirty="0" smtClean="0"/>
              <a:t>()</a:t>
            </a:r>
            <a:r>
              <a:rPr lang="en-US" dirty="0" smtClean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4909" y="1957635"/>
            <a:ext cx="8737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void setup() {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// Load the image three times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PImage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loadImage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("andy-warhol2.jpg");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warhol.width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*3,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warhol.height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// Draw modified images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tint(255, 0, 0);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image(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0, 0);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tint(0, 255, 0);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image(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250, 0);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tint(0, 0, 255);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image(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warhol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500, 0);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04759" y="3675414"/>
            <a:ext cx="5266805" cy="245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0312" y="2030147"/>
            <a:ext cx="9956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// pointillism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PImage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void setup() {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loadImage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("bmc3.jpg");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image(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img.width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img.height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    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imageMode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(CENTER);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image(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 width/2, height/2);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noStroke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ellipseMode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(CENTER);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loadPixels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();         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// Cover with random circles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&lt;20000;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++)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addPoint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addPoint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// Add a random filled circle to image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x = 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)random(width);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y = 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)random(height);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x + width*y;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color c = pixels[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fill(c);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ellipse(x, y, 7, 7);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47272" y="2196193"/>
            <a:ext cx="5365064" cy="420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bama-hope.jp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4" y="1752600"/>
            <a:ext cx="3101521" cy="4664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91" y="1752600"/>
            <a:ext cx="3109792" cy="46646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Image Processing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Where in the book?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Chapter 5, 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Fractals &amp; L-Systems</a:t>
            </a:r>
            <a:br>
              <a:rPr lang="en-US" dirty="0" smtClean="0"/>
            </a:br>
            <a:r>
              <a:rPr lang="en-US" dirty="0" smtClean="0"/>
              <a:t>Chapter 8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Image Processing</a:t>
            </a:r>
            <a:br>
              <a:rPr lang="en-US" dirty="0" smtClean="0"/>
            </a:br>
            <a:r>
              <a:rPr lang="en-US" dirty="0" smtClean="0"/>
              <a:t>Chapter 9,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003597"/>
              </p:ext>
            </p:extLst>
          </p:nvPr>
        </p:nvGraphicFramePr>
        <p:xfrm>
          <a:off x="838200" y="1900593"/>
          <a:ext cx="3931227" cy="375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4682"/>
                <a:gridCol w="1104141"/>
                <a:gridCol w="582404"/>
              </a:tblGrid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Cause of Death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Deaths per 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Heart Disease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616067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562875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Chronic Lower Respiratory Diseases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127924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Accidents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123706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Alzheimer's Disease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Diabetes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71382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Influenza and Pneumonia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52717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Nephritis and Nephrosis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46448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Septicemia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34828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Causes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577181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2423712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900593"/>
          <a:ext cx="3931227" cy="375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4682"/>
                <a:gridCol w="1104141"/>
                <a:gridCol w="582404"/>
              </a:tblGrid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Cause of Death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Deaths per 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Heart Disease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616067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562875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Chronic Lower Respiratory Diseases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127924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Accidents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123706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Alzheimer's Disease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Diabetes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71382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Influenza and Pneumonia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52717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Nephritis and Nephrosis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46448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Septicemia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34828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Causes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577181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86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2423712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02712"/>
              </p:ext>
            </p:extLst>
          </p:nvPr>
        </p:nvGraphicFramePr>
        <p:xfrm>
          <a:off x="6691745" y="1412079"/>
          <a:ext cx="4433456" cy="5300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64444"/>
              </p:ext>
            </p:extLst>
          </p:nvPr>
        </p:nvGraphicFramePr>
        <p:xfrm>
          <a:off x="6691745" y="1412079"/>
          <a:ext cx="4433456" cy="5300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2023054"/>
            <a:ext cx="61202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Criteria for effectiveness</a:t>
            </a:r>
          </a:p>
          <a:p>
            <a:pPr lvl="0"/>
            <a:r>
              <a:rPr lang="en-US" sz="2400" dirty="0"/>
              <a:t>Clearly indicates the nature of the </a:t>
            </a:r>
            <a:r>
              <a:rPr lang="en-US" sz="2400" dirty="0" smtClean="0"/>
              <a:t>relationship?  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0"/>
            <a:r>
              <a:rPr lang="en-US" sz="2400" dirty="0" smtClean="0"/>
              <a:t>Represents </a:t>
            </a:r>
            <a:r>
              <a:rPr lang="en-US" sz="2400" dirty="0"/>
              <a:t>the Quantities </a:t>
            </a:r>
            <a:r>
              <a:rPr lang="en-US" sz="2400" dirty="0" smtClean="0"/>
              <a:t>accurately? 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compare </a:t>
            </a:r>
            <a:r>
              <a:rPr lang="en-US" sz="2400" dirty="0" smtClean="0"/>
              <a:t>quantities? 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see ranked order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values? 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obvious how people should use the information</a:t>
            </a:r>
            <a:r>
              <a:rPr lang="en-US" sz="2400" dirty="0" smtClean="0"/>
              <a:t>?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Causes of Deaths in US in 2007</a:t>
            </a:r>
            <a:endParaRPr lang="en-US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107032"/>
              </p:ext>
            </p:extLst>
          </p:nvPr>
        </p:nvGraphicFramePr>
        <p:xfrm>
          <a:off x="6691745" y="1412079"/>
          <a:ext cx="4433456" cy="5300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2023054"/>
            <a:ext cx="61202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Criteria for effectiveness</a:t>
            </a:r>
          </a:p>
          <a:p>
            <a:pPr lvl="0"/>
            <a:r>
              <a:rPr lang="en-US" sz="2400" dirty="0"/>
              <a:t>Clearly indicates the nature of the </a:t>
            </a:r>
            <a:r>
              <a:rPr lang="en-US" sz="2400" dirty="0" smtClean="0"/>
              <a:t>relationship?  </a:t>
            </a:r>
            <a:r>
              <a:rPr lang="en-US" sz="2400" dirty="0" smtClean="0">
                <a:solidFill>
                  <a:srgbClr val="FF0000"/>
                </a:solidFill>
              </a:rPr>
              <a:t>Yes</a:t>
            </a:r>
          </a:p>
          <a:p>
            <a:pPr lvl="0"/>
            <a:r>
              <a:rPr lang="en-US" sz="2400" dirty="0" smtClean="0"/>
              <a:t>Represents </a:t>
            </a:r>
            <a:r>
              <a:rPr lang="en-US" sz="2400" dirty="0"/>
              <a:t>the Quantities </a:t>
            </a:r>
            <a:r>
              <a:rPr lang="en-US" sz="2400" dirty="0" smtClean="0"/>
              <a:t>accurately? </a:t>
            </a:r>
            <a:r>
              <a:rPr lang="en-US" sz="2400" dirty="0" smtClean="0">
                <a:solidFill>
                  <a:srgbClr val="FF0000"/>
                </a:solidFill>
              </a:rPr>
              <a:t>No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compare </a:t>
            </a:r>
            <a:r>
              <a:rPr lang="en-US" sz="2400" dirty="0" smtClean="0"/>
              <a:t>quantities? </a:t>
            </a:r>
            <a:r>
              <a:rPr lang="en-US" sz="2400" dirty="0" smtClean="0">
                <a:solidFill>
                  <a:srgbClr val="FF0000"/>
                </a:solidFill>
              </a:rPr>
              <a:t>No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it easy to see ranked order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values? </a:t>
            </a:r>
            <a:r>
              <a:rPr lang="en-US" sz="2400" dirty="0" smtClean="0">
                <a:solidFill>
                  <a:srgbClr val="FF0000"/>
                </a:solidFill>
              </a:rPr>
              <a:t>No</a:t>
            </a:r>
          </a:p>
          <a:p>
            <a:pPr lvl="0"/>
            <a:r>
              <a:rPr lang="en-US" sz="2400" dirty="0" smtClean="0"/>
              <a:t>Makes </a:t>
            </a:r>
            <a:r>
              <a:rPr lang="en-US" sz="2400" dirty="0"/>
              <a:t>obvious how people should use the information</a:t>
            </a:r>
            <a:r>
              <a:rPr lang="en-US" sz="2400" dirty="0" smtClean="0"/>
              <a:t>? </a:t>
            </a:r>
            <a:r>
              <a:rPr lang="en-US" sz="2400" dirty="0" smtClean="0">
                <a:solidFill>
                  <a:srgbClr val="FF0000"/>
                </a:solidFill>
              </a:rPr>
              <a:t>Partially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E4E97-EA88-4828-9BB7-0F23AC3BE8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1756</Words>
  <Application>Microsoft Office PowerPoint</Application>
  <PresentationFormat>Custom</PresentationFormat>
  <Paragraphs>850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Advanced Topics</vt:lpstr>
      <vt:lpstr>Where in the book?</vt:lpstr>
      <vt:lpstr>Data Visualization - Basics</vt:lpstr>
      <vt:lpstr>Sales Data  (US $ in thousands)</vt:lpstr>
      <vt:lpstr>Sales Data  (US $ in thousands)</vt:lpstr>
      <vt:lpstr>Causes of Deaths in US in 2007</vt:lpstr>
      <vt:lpstr>Causes of Deaths in US in 2007</vt:lpstr>
      <vt:lpstr>Causes of Deaths in US in 2007</vt:lpstr>
      <vt:lpstr>Causes of Deaths in US in 2007</vt:lpstr>
      <vt:lpstr>Causes of Deaths in US in 2007</vt:lpstr>
      <vt:lpstr>Causes of Deaths in US in 2007</vt:lpstr>
      <vt:lpstr>Causes of Deaths in US in 2007</vt:lpstr>
      <vt:lpstr>Accuracy Ranking of Basic Charts</vt:lpstr>
      <vt:lpstr>% Births by Day of Week</vt:lpstr>
      <vt:lpstr>Top Medals in Olympics by Country (1992-2012)</vt:lpstr>
      <vt:lpstr>Top Medals in Olympics by Country (1992-2012)</vt:lpstr>
      <vt:lpstr>Top Medals in Olympics by Country (1992-2012)</vt:lpstr>
      <vt:lpstr>Visualizing Time Series</vt:lpstr>
      <vt:lpstr>Visualizing Time Series</vt:lpstr>
      <vt:lpstr>Visualizing Time Series</vt:lpstr>
      <vt:lpstr>Data Visualization</vt:lpstr>
      <vt:lpstr>Text Processing &amp; Visualization</vt:lpstr>
      <vt:lpstr>Text Processing &amp; Visualization</vt:lpstr>
      <vt:lpstr>Text Processing &amp; Visualization</vt:lpstr>
      <vt:lpstr>Text Processing &amp; Visualization</vt:lpstr>
      <vt:lpstr>Text Processing &amp; Visualization</vt:lpstr>
      <vt:lpstr>PowerPoint Presentation</vt:lpstr>
      <vt:lpstr>Drawing with recursion</vt:lpstr>
      <vt:lpstr>Drawing with recursion</vt:lpstr>
      <vt:lpstr>Drawing with recursion</vt:lpstr>
      <vt:lpstr>Drawing with recursion</vt:lpstr>
      <vt:lpstr>Drawing with recursion</vt:lpstr>
      <vt:lpstr>Lindenmayer Systems</vt:lpstr>
      <vt:lpstr>Lindenmayer Systems</vt:lpstr>
      <vt:lpstr>Lindenmayer Systems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Basic Filters</vt:lpstr>
      <vt:lpstr>Sepia</vt:lpstr>
      <vt:lpstr>Image Processing</vt:lpstr>
      <vt:lpstr>Image Processing</vt:lpstr>
      <vt:lpstr>Image Processing</vt:lpstr>
      <vt:lpstr>Image Processing</vt:lpstr>
      <vt:lpstr>PowerPoint Presentation</vt:lpstr>
      <vt:lpstr>Where in the book?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</dc:creator>
  <cp:lastModifiedBy>Deepak</cp:lastModifiedBy>
  <cp:revision>35</cp:revision>
  <dcterms:created xsi:type="dcterms:W3CDTF">2013-10-01T20:40:54Z</dcterms:created>
  <dcterms:modified xsi:type="dcterms:W3CDTF">2014-07-09T18:54:43Z</dcterms:modified>
</cp:coreProperties>
</file>